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0"/>
  </p:notesMasterIdLst>
  <p:sldIdLst>
    <p:sldId id="256" r:id="rId2"/>
    <p:sldId id="257" r:id="rId3"/>
    <p:sldId id="270" r:id="rId4"/>
    <p:sldId id="301" r:id="rId5"/>
    <p:sldId id="273" r:id="rId6"/>
    <p:sldId id="342" r:id="rId7"/>
    <p:sldId id="277" r:id="rId8"/>
    <p:sldId id="304" r:id="rId9"/>
    <p:sldId id="303" r:id="rId10"/>
    <p:sldId id="305" r:id="rId11"/>
    <p:sldId id="306" r:id="rId12"/>
    <p:sldId id="393" r:id="rId13"/>
    <p:sldId id="307" r:id="rId14"/>
    <p:sldId id="392" r:id="rId15"/>
    <p:sldId id="325" r:id="rId16"/>
    <p:sldId id="343" r:id="rId17"/>
    <p:sldId id="324" r:id="rId18"/>
    <p:sldId id="318" r:id="rId19"/>
    <p:sldId id="281" r:id="rId20"/>
    <p:sldId id="282" r:id="rId21"/>
    <p:sldId id="283" r:id="rId22"/>
    <p:sldId id="371" r:id="rId23"/>
    <p:sldId id="372" r:id="rId24"/>
    <p:sldId id="373" r:id="rId25"/>
    <p:sldId id="374" r:id="rId26"/>
    <p:sldId id="375" r:id="rId27"/>
    <p:sldId id="376" r:id="rId28"/>
    <p:sldId id="377" r:id="rId29"/>
    <p:sldId id="378" r:id="rId30"/>
    <p:sldId id="284" r:id="rId31"/>
    <p:sldId id="285" r:id="rId32"/>
    <p:sldId id="286" r:id="rId33"/>
    <p:sldId id="379" r:id="rId34"/>
    <p:sldId id="380" r:id="rId35"/>
    <p:sldId id="381" r:id="rId36"/>
    <p:sldId id="312" r:id="rId37"/>
    <p:sldId id="313" r:id="rId38"/>
    <p:sldId id="382" r:id="rId39"/>
    <p:sldId id="289" r:id="rId40"/>
    <p:sldId id="383" r:id="rId41"/>
    <p:sldId id="384" r:id="rId42"/>
    <p:sldId id="385" r:id="rId43"/>
    <p:sldId id="386" r:id="rId44"/>
    <p:sldId id="314" r:id="rId45"/>
    <p:sldId id="315" r:id="rId46"/>
    <p:sldId id="387" r:id="rId47"/>
    <p:sldId id="388" r:id="rId48"/>
    <p:sldId id="389" r:id="rId49"/>
    <p:sldId id="390" r:id="rId50"/>
    <p:sldId id="391" r:id="rId51"/>
    <p:sldId id="279" r:id="rId52"/>
    <p:sldId id="317" r:id="rId53"/>
    <p:sldId id="340" r:id="rId54"/>
    <p:sldId id="334" r:id="rId55"/>
    <p:sldId id="335" r:id="rId56"/>
    <p:sldId id="336" r:id="rId57"/>
    <p:sldId id="338" r:id="rId58"/>
    <p:sldId id="337" r:id="rId59"/>
    <p:sldId id="319" r:id="rId60"/>
    <p:sldId id="320" r:id="rId61"/>
    <p:sldId id="370" r:id="rId62"/>
    <p:sldId id="322" r:id="rId63"/>
    <p:sldId id="344" r:id="rId64"/>
    <p:sldId id="345" r:id="rId65"/>
    <p:sldId id="346" r:id="rId66"/>
    <p:sldId id="357" r:id="rId67"/>
    <p:sldId id="347" r:id="rId68"/>
    <p:sldId id="348" r:id="rId69"/>
    <p:sldId id="349" r:id="rId70"/>
    <p:sldId id="350" r:id="rId71"/>
    <p:sldId id="351" r:id="rId72"/>
    <p:sldId id="352" r:id="rId73"/>
    <p:sldId id="358" r:id="rId74"/>
    <p:sldId id="366" r:id="rId75"/>
    <p:sldId id="367" r:id="rId76"/>
    <p:sldId id="359" r:id="rId77"/>
    <p:sldId id="368" r:id="rId78"/>
    <p:sldId id="360" r:id="rId79"/>
    <p:sldId id="353" r:id="rId80"/>
    <p:sldId id="361" r:id="rId81"/>
    <p:sldId id="362" r:id="rId82"/>
    <p:sldId id="354" r:id="rId83"/>
    <p:sldId id="363" r:id="rId84"/>
    <p:sldId id="355" r:id="rId85"/>
    <p:sldId id="356" r:id="rId86"/>
    <p:sldId id="369" r:id="rId87"/>
    <p:sldId id="365" r:id="rId88"/>
    <p:sldId id="266" r:id="rId89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91"/>
    </p:embeddedFont>
    <p:embeddedFont>
      <p:font typeface="중앙세고딕" panose="020B0600000101010101" charset="-127"/>
      <p:regular r:id="rId92"/>
    </p:embeddedFont>
    <p:embeddedFont>
      <p:font typeface="나눔바른고딕 Light" panose="020B0603020101020101" pitchFamily="50" charset="-127"/>
      <p:regular r:id="rId93"/>
    </p:embeddedFont>
    <p:embeddedFont>
      <p:font typeface="나눔스퀘어라운드 Light" panose="020B0600000101010101" charset="-127"/>
      <p:regular r:id="rId94"/>
    </p:embeddedFont>
    <p:embeddedFont>
      <p:font typeface="중앙중고딕" panose="020B0600000101010101" charset="-127"/>
      <p:regular r:id="rId95"/>
    </p:embeddedFont>
    <p:embeddedFont>
      <p:font typeface="맑은 고딕" panose="020B0503020000020004" pitchFamily="50" charset="-127"/>
      <p:regular r:id="rId96"/>
      <p:bold r:id="rId97"/>
    </p:embeddedFont>
    <p:embeddedFont>
      <p:font typeface="나눔스퀘어 ExtraBold" panose="020B0600000101010101" pitchFamily="50" charset="-127"/>
      <p:bold r:id="rId98"/>
    </p:embeddedFont>
    <p:embeddedFont>
      <p:font typeface="나눔스퀘어" panose="020B0600000101010101" pitchFamily="50" charset="-127"/>
      <p:regular r:id="rId99"/>
    </p:embeddedFont>
    <p:embeddedFont>
      <p:font typeface="나눔고딕" panose="020B0600000101010101" charset="-127"/>
      <p:regular r:id="rId10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2391" userDrawn="1">
          <p15:clr>
            <a:srgbClr val="A4A3A4"/>
          </p15:clr>
        </p15:guide>
        <p15:guide id="3" orient="horz" pos="1166" userDrawn="1">
          <p15:clr>
            <a:srgbClr val="A4A3A4"/>
          </p15:clr>
        </p15:guide>
        <p15:guide id="4" pos="1338" userDrawn="1">
          <p15:clr>
            <a:srgbClr val="A4A3A4"/>
          </p15:clr>
        </p15:guide>
        <p15:guide id="5" pos="612">
          <p15:clr>
            <a:srgbClr val="A4A3A4"/>
          </p15:clr>
        </p15:guide>
        <p15:guide id="6" pos="5692" userDrawn="1">
          <p15:clr>
            <a:srgbClr val="A4A3A4"/>
          </p15:clr>
        </p15:guide>
        <p15:guide id="7" pos="68" userDrawn="1">
          <p15:clr>
            <a:srgbClr val="A4A3A4"/>
          </p15:clr>
        </p15:guide>
        <p15:guide id="8" pos="14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1D1"/>
    <a:srgbClr val="FF6969"/>
    <a:srgbClr val="FFFFFF"/>
    <a:srgbClr val="FDCFCF"/>
    <a:srgbClr val="FF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2740" autoAdjust="0"/>
  </p:normalViewPr>
  <p:slideViewPr>
    <p:cSldViewPr showGuides="1">
      <p:cViewPr varScale="1">
        <p:scale>
          <a:sx n="135" d="100"/>
          <a:sy n="135" d="100"/>
        </p:scale>
        <p:origin x="798" y="120"/>
      </p:cViewPr>
      <p:guideLst>
        <p:guide orient="horz" pos="2391"/>
        <p:guide orient="horz" pos="1166"/>
        <p:guide pos="1338"/>
        <p:guide pos="612"/>
        <p:guide pos="5692"/>
        <p:guide pos="68"/>
        <p:guide pos="14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notesMaster" Target="notesMasters/notesMaster1.xml"/><Relationship Id="rId95" Type="http://schemas.openxmlformats.org/officeDocument/2006/relationships/font" Target="fonts/font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font" Target="fonts/font3.fntdata"/><Relationship Id="rId98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font" Target="fonts/font1.fntdata"/><Relationship Id="rId96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font" Target="fonts/font4.fntdata"/><Relationship Id="rId99" Type="http://schemas.openxmlformats.org/officeDocument/2006/relationships/font" Target="fonts/font9.fntdata"/><Relationship Id="rId10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7.fntdata"/><Relationship Id="rId10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0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png>
</file>

<file path=ppt/media/image40.gif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95D13B-9C77-46D3-8D60-D575CDD7E96C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F78BF-570C-4E07-92B8-4F6AB1493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263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9678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0098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7012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38304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0963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043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63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5861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68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6033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69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3616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74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935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7959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607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653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3023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944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5741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8852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017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115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155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182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107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488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733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330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835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764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8095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313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E567-EE58-4F82-A800-4C9C712E5ED5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3620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png"/><Relationship Id="rId13" Type="http://schemas.openxmlformats.org/officeDocument/2006/relationships/image" Target="../media/image72.png"/><Relationship Id="rId3" Type="http://schemas.openxmlformats.org/officeDocument/2006/relationships/image" Target="../media/image62.png"/><Relationship Id="rId7" Type="http://schemas.openxmlformats.org/officeDocument/2006/relationships/image" Target="../media/image66.png"/><Relationship Id="rId12" Type="http://schemas.openxmlformats.org/officeDocument/2006/relationships/image" Target="../media/image7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png"/><Relationship Id="rId11" Type="http://schemas.openxmlformats.org/officeDocument/2006/relationships/image" Target="../media/image70.png"/><Relationship Id="rId5" Type="http://schemas.openxmlformats.org/officeDocument/2006/relationships/image" Target="../media/image64.png"/><Relationship Id="rId10" Type="http://schemas.openxmlformats.org/officeDocument/2006/relationships/image" Target="../media/image69.png"/><Relationship Id="rId4" Type="http://schemas.openxmlformats.org/officeDocument/2006/relationships/image" Target="../media/image63.png"/><Relationship Id="rId9" Type="http://schemas.openxmlformats.org/officeDocument/2006/relationships/image" Target="../media/image68.png"/><Relationship Id="rId14" Type="http://schemas.openxmlformats.org/officeDocument/2006/relationships/image" Target="../media/image73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1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20828" y="2090866"/>
            <a:ext cx="4533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" panose="020B0600000101010101" pitchFamily="50" charset="-127"/>
                <a:ea typeface="나눔스퀘어" panose="020B0600000101010101" pitchFamily="50" charset="-127"/>
              </a:rPr>
              <a:t>DDARAWA [Implementation]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691680" y="2571750"/>
            <a:ext cx="5760640" cy="1518"/>
          </a:xfrm>
          <a:prstGeom prst="line">
            <a:avLst/>
          </a:prstGeom>
          <a:ln w="28575">
            <a:solidFill>
              <a:srgbClr val="FF6969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6196002" y="1810150"/>
            <a:ext cx="401560" cy="305708"/>
            <a:chOff x="7175297" y="2202803"/>
            <a:chExt cx="401560" cy="305708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15964">
              <a:off x="7271149" y="2202803"/>
              <a:ext cx="305708" cy="305708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9919">
              <a:off x="7175297" y="2366372"/>
              <a:ext cx="121997" cy="121997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2947998" y="2698128"/>
            <a:ext cx="3248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FF696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유동인구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ko-KR" altLang="en-US" sz="1200" dirty="0">
                <a:solidFill>
                  <a:srgbClr val="FF696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그리고 </a:t>
            </a:r>
            <a:r>
              <a:rPr lang="ko-KR" altLang="en-US" sz="1200" dirty="0">
                <a:solidFill>
                  <a:srgbClr val="FF696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관심사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이용한 스마트 데이트 코스 추천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Application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642977-DC71-4E31-9FEA-BCE2C94C5151}"/>
              </a:ext>
            </a:extLst>
          </p:cNvPr>
          <p:cNvSpPr txBox="1"/>
          <p:nvPr/>
        </p:nvSpPr>
        <p:spPr>
          <a:xfrm>
            <a:off x="2959259" y="1876758"/>
            <a:ext cx="33934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FF696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자료구조설계 </a:t>
            </a:r>
            <a:r>
              <a:rPr lang="en-US" altLang="ko-KR" sz="1600" dirty="0">
                <a:solidFill>
                  <a:srgbClr val="FF696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Individual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559A75-C59C-47F7-8CAA-BCA1E57DF45F}"/>
              </a:ext>
            </a:extLst>
          </p:cNvPr>
          <p:cNvSpPr txBox="1"/>
          <p:nvPr/>
        </p:nvSpPr>
        <p:spPr>
          <a:xfrm>
            <a:off x="7258547" y="4515966"/>
            <a:ext cx="17411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FF696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20154077 </a:t>
            </a:r>
            <a:r>
              <a:rPr lang="ko-KR" altLang="en-US" sz="1600" dirty="0">
                <a:solidFill>
                  <a:srgbClr val="FF696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권도경</a:t>
            </a:r>
            <a:endParaRPr lang="en-US" altLang="ko-KR" sz="1600" dirty="0">
              <a:solidFill>
                <a:srgbClr val="FF6969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0255B3-19B6-4A4F-AFF6-882440F4ECB1}"/>
              </a:ext>
            </a:extLst>
          </p:cNvPr>
          <p:cNvSpPr txBox="1"/>
          <p:nvPr/>
        </p:nvSpPr>
        <p:spPr>
          <a:xfrm>
            <a:off x="7258547" y="4197527"/>
            <a:ext cx="12811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696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컴퓨터공학부</a:t>
            </a:r>
            <a:endParaRPr lang="en-US" altLang="ko-KR" sz="1600" dirty="0">
              <a:solidFill>
                <a:srgbClr val="FF6969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9176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4259715" cy="369332"/>
            <a:chOff x="3923928" y="1310956"/>
            <a:chExt cx="5911108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555044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 – Fine Dust (Seoul)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B041E15F-A3ED-43CF-A7ED-4B5B24AD53D7}"/>
              </a:ext>
            </a:extLst>
          </p:cNvPr>
          <p:cNvGrpSpPr/>
          <p:nvPr/>
        </p:nvGrpSpPr>
        <p:grpSpPr>
          <a:xfrm>
            <a:off x="285376" y="762228"/>
            <a:ext cx="3124468" cy="3888432"/>
            <a:chOff x="467544" y="627534"/>
            <a:chExt cx="3124468" cy="3888432"/>
          </a:xfrm>
        </p:grpSpPr>
        <p:pic>
          <p:nvPicPr>
            <p:cNvPr id="8" name="Picture 2" descr="Postmanì ëí ì´ë¯¸ì§ ê²ìê²°ê³¼">
              <a:extLst>
                <a:ext uri="{FF2B5EF4-FFF2-40B4-BE49-F238E27FC236}">
                  <a16:creationId xmlns:a16="http://schemas.microsoft.com/office/drawing/2014/main" id="{17C65F41-4494-491A-B029-79ECE7B8B8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1600" y="744047"/>
              <a:ext cx="1872208" cy="747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C1DB6B0-83B4-4A5A-AC89-B8FE8897F057}"/>
                </a:ext>
              </a:extLst>
            </p:cNvPr>
            <p:cNvSpPr/>
            <p:nvPr/>
          </p:nvSpPr>
          <p:spPr>
            <a:xfrm>
              <a:off x="467544" y="627534"/>
              <a:ext cx="3124468" cy="3888432"/>
            </a:xfrm>
            <a:prstGeom prst="rect">
              <a:avLst/>
            </a:prstGeom>
            <a:noFill/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39C45BF2-EE6E-4110-BD3F-F302E84C1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4137" y="1779662"/>
              <a:ext cx="2871281" cy="1901948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BC9CD95-7324-471A-A389-C8199636C05B}"/>
              </a:ext>
            </a:extLst>
          </p:cNvPr>
          <p:cNvGrpSpPr/>
          <p:nvPr/>
        </p:nvGrpSpPr>
        <p:grpSpPr>
          <a:xfrm>
            <a:off x="3586658" y="1806344"/>
            <a:ext cx="5271966" cy="1800200"/>
            <a:chOff x="3568586" y="1486928"/>
            <a:chExt cx="5271966" cy="180020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2D457D71-D610-407A-88D4-AF544ED737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29880"/>
            <a:stretch/>
          </p:blipFill>
          <p:spPr>
            <a:xfrm>
              <a:off x="3568586" y="1486928"/>
              <a:ext cx="5271966" cy="1800200"/>
            </a:xfrm>
            <a:prstGeom prst="rect">
              <a:avLst/>
            </a:prstGeom>
            <a:ln w="19050">
              <a:solidFill>
                <a:srgbClr val="FF6969"/>
              </a:solidFill>
            </a:ln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0E164075-DC00-4060-A9F7-FC236CB645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019630" y="2715766"/>
              <a:ext cx="1600200" cy="419100"/>
            </a:xfrm>
            <a:prstGeom prst="rect">
              <a:avLst/>
            </a:prstGeom>
          </p:spPr>
        </p:pic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E9936240-504A-44D2-94BF-FD4C3E9E0FA7}"/>
              </a:ext>
            </a:extLst>
          </p:cNvPr>
          <p:cNvSpPr/>
          <p:nvPr/>
        </p:nvSpPr>
        <p:spPr>
          <a:xfrm>
            <a:off x="3580694" y="1300396"/>
            <a:ext cx="1872208" cy="45873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CAISTEP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F63B03B-8BE2-4C16-A289-A276609369EF}"/>
              </a:ext>
            </a:extLst>
          </p:cNvPr>
          <p:cNvSpPr/>
          <p:nvPr/>
        </p:nvSpPr>
        <p:spPr>
          <a:xfrm>
            <a:off x="3939662" y="1275845"/>
            <a:ext cx="117532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50" dirty="0"/>
              <a:t>초미세먼지 단계</a:t>
            </a:r>
          </a:p>
        </p:txBody>
      </p:sp>
    </p:spTree>
    <p:extLst>
      <p:ext uri="{BB962C8B-B14F-4D97-AF65-F5344CB8AC3E}">
        <p14:creationId xmlns:p14="http://schemas.microsoft.com/office/powerpoint/2010/main" val="3929531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2869912" cy="369332"/>
            <a:chOff x="3923928" y="1310956"/>
            <a:chExt cx="3982511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3621851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 – City</a:t>
              </a: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5F2746-DD9A-46AC-99B2-9FE3D12FD1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8877587"/>
              </p:ext>
            </p:extLst>
          </p:nvPr>
        </p:nvGraphicFramePr>
        <p:xfrm>
          <a:off x="3275856" y="627534"/>
          <a:ext cx="5555018" cy="4066092"/>
        </p:xfrm>
        <a:graphic>
          <a:graphicData uri="http://schemas.openxmlformats.org/drawingml/2006/table">
            <a:tbl>
              <a:tblPr/>
              <a:tblGrid>
                <a:gridCol w="916484">
                  <a:extLst>
                    <a:ext uri="{9D8B030D-6E8A-4147-A177-3AD203B41FA5}">
                      <a16:colId xmlns:a16="http://schemas.microsoft.com/office/drawing/2014/main" val="3409190757"/>
                    </a:ext>
                  </a:extLst>
                </a:gridCol>
                <a:gridCol w="720094">
                  <a:extLst>
                    <a:ext uri="{9D8B030D-6E8A-4147-A177-3AD203B41FA5}">
                      <a16:colId xmlns:a16="http://schemas.microsoft.com/office/drawing/2014/main" val="3880893683"/>
                    </a:ext>
                  </a:extLst>
                </a:gridCol>
                <a:gridCol w="720094">
                  <a:extLst>
                    <a:ext uri="{9D8B030D-6E8A-4147-A177-3AD203B41FA5}">
                      <a16:colId xmlns:a16="http://schemas.microsoft.com/office/drawing/2014/main" val="3826696213"/>
                    </a:ext>
                  </a:extLst>
                </a:gridCol>
                <a:gridCol w="1542161">
                  <a:extLst>
                    <a:ext uri="{9D8B030D-6E8A-4147-A177-3AD203B41FA5}">
                      <a16:colId xmlns:a16="http://schemas.microsoft.com/office/drawing/2014/main" val="3581324241"/>
                    </a:ext>
                  </a:extLst>
                </a:gridCol>
                <a:gridCol w="1656185">
                  <a:extLst>
                    <a:ext uri="{9D8B030D-6E8A-4147-A177-3AD203B41FA5}">
                      <a16:colId xmlns:a16="http://schemas.microsoft.com/office/drawing/2014/main" val="3390409465"/>
                    </a:ext>
                  </a:extLst>
                </a:gridCol>
              </a:tblGrid>
              <a:tr h="15241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y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미세먼지 측정소 행정코드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인구 행정코드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2478437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도봉구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37.6687738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127.0470706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111171 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11320660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6088548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강북구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37.6396099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127.0256575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111291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11305590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051686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노원구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37.6541917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127.056793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111311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11350560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7119595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은평구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37.6026957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126.9291119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111181 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11380510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619105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성북구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37.589116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127.0182146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111161 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11290580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69328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중랑구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37.6065602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127.0926519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111151 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11260520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4336499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서대문구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37.5791158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126.9367789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111191 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11410520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3376780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종로구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37.5729503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126.9793579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111123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11110530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787409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동대문구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37.5743682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127.0400189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111152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11230710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6397546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마포구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37.5637561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126.9084211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111201 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11440590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7256748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중구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37.5640907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126.9979403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111121 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11140520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2408233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성동구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37.5633415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127.0371025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111142 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11200520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9211001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광진구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37.5384843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127.0822938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111141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11215710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143867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용산구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37.5384272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126.9654442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111131 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11170510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2101583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강서구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37.5509786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126.8495382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111212 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11500510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6734191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영등포구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37.5263715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126.8962283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111231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11560540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1660820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동작구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37.512402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126.9392525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111241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11590520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0286216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서초구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37.4837121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127.0324112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111262 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11650510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4659066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강남구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37.5172363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127.0473248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111261 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11680510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729387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송파구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37.5145437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127.1065971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111273 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11710510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9057282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강동구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37.5301251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127.123762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111274 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11740515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0353398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양천구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37.5168721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126.8663985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111301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11470510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1166219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구로구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37.4954031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126.887369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111221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11530510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626711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금천구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37.4518527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126.9020358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111281 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11545510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9137088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관악구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37.4784063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126.9516133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666666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111251</a:t>
                      </a:r>
                    </a:p>
                  </a:txBody>
                  <a:tcPr marL="4541" marR="4541" marT="45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11620525</a:t>
                      </a:r>
                    </a:p>
                  </a:txBody>
                  <a:tcPr marL="4541" marR="4541" marT="45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9140835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3C4565F9-7345-40AC-8323-04E27DB11A6A}"/>
              </a:ext>
            </a:extLst>
          </p:cNvPr>
          <p:cNvSpPr/>
          <p:nvPr/>
        </p:nvSpPr>
        <p:spPr>
          <a:xfrm>
            <a:off x="596180" y="3291830"/>
            <a:ext cx="25922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ko-KR" altLang="en-US" kern="100" dirty="0">
                <a:solidFill>
                  <a:srgbClr val="FF696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서울 행정 구 </a:t>
            </a:r>
            <a:r>
              <a:rPr lang="en-US" altLang="ko-KR" kern="100" dirty="0">
                <a:solidFill>
                  <a:srgbClr val="FF696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kern="100" dirty="0">
                <a:solidFill>
                  <a:srgbClr val="FF696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총 </a:t>
            </a:r>
            <a:r>
              <a:rPr lang="en-US" altLang="ko-KR" kern="100" dirty="0">
                <a:solidFill>
                  <a:srgbClr val="FF696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25</a:t>
            </a:r>
            <a:r>
              <a:rPr lang="ko-KR" altLang="en-US" kern="100" dirty="0">
                <a:solidFill>
                  <a:srgbClr val="FF696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개</a:t>
            </a:r>
            <a:endParaRPr lang="ko-KR" altLang="ko-KR" kern="1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4098" name="Picture 2" descr="ìì¸ ì§ëì ëí ì´ë¯¸ì§ ê²ìê²°ê³¼">
            <a:extLst>
              <a:ext uri="{FF2B5EF4-FFF2-40B4-BE49-F238E27FC236}">
                <a16:creationId xmlns:a16="http://schemas.microsoft.com/office/drawing/2014/main" id="{80ACA22A-66AB-4AF6-B19F-9C92C015A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80" y="1275606"/>
            <a:ext cx="2463652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045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2804188" cy="369332"/>
            <a:chOff x="3923928" y="1310956"/>
            <a:chExt cx="3891307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3530647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 - City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95757906-A507-400C-84E7-6D544E122E93}"/>
              </a:ext>
            </a:extLst>
          </p:cNvPr>
          <p:cNvSpPr/>
          <p:nvPr/>
        </p:nvSpPr>
        <p:spPr>
          <a:xfrm>
            <a:off x="2339394" y="3556994"/>
            <a:ext cx="5806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City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404521F-DDA5-458A-B450-C8510968F8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876831"/>
            <a:ext cx="1732020" cy="1732020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F8F8129-0F6B-428A-9B29-1002852647EB}"/>
              </a:ext>
            </a:extLst>
          </p:cNvPr>
          <p:cNvSpPr/>
          <p:nvPr/>
        </p:nvSpPr>
        <p:spPr>
          <a:xfrm>
            <a:off x="3907898" y="1491630"/>
            <a:ext cx="1400650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행정구역 이름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0C2515B-EB19-447E-A853-DA90ADC02909}"/>
              </a:ext>
            </a:extLst>
          </p:cNvPr>
          <p:cNvSpPr/>
          <p:nvPr/>
        </p:nvSpPr>
        <p:spPr>
          <a:xfrm>
            <a:off x="3893379" y="1991555"/>
            <a:ext cx="1400650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위도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03403EB-C8AE-45C5-B663-F780AB1468AB}"/>
              </a:ext>
            </a:extLst>
          </p:cNvPr>
          <p:cNvSpPr/>
          <p:nvPr/>
        </p:nvSpPr>
        <p:spPr>
          <a:xfrm>
            <a:off x="5364088" y="1991555"/>
            <a:ext cx="1400650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경도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95936B1-4C23-42DC-B3E0-C36A5DC3D5E4}"/>
              </a:ext>
            </a:extLst>
          </p:cNvPr>
          <p:cNvSpPr/>
          <p:nvPr/>
        </p:nvSpPr>
        <p:spPr>
          <a:xfrm>
            <a:off x="3893379" y="2491480"/>
            <a:ext cx="1872208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미세먼지 측정소코드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AC9AFB1-3704-40A4-984E-B400663EDA19}"/>
              </a:ext>
            </a:extLst>
          </p:cNvPr>
          <p:cNvSpPr/>
          <p:nvPr/>
        </p:nvSpPr>
        <p:spPr>
          <a:xfrm>
            <a:off x="3893379" y="2986056"/>
            <a:ext cx="1728192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유동인구 행정코드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05D1992-5711-4220-AC70-6857153DA401}"/>
              </a:ext>
            </a:extLst>
          </p:cNvPr>
          <p:cNvSpPr/>
          <p:nvPr/>
        </p:nvSpPr>
        <p:spPr>
          <a:xfrm>
            <a:off x="3893379" y="3480632"/>
            <a:ext cx="1728192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초미세먼지 단계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17209E8-974E-4FA3-A3BB-4133C204768A}"/>
              </a:ext>
            </a:extLst>
          </p:cNvPr>
          <p:cNvSpPr/>
          <p:nvPr/>
        </p:nvSpPr>
        <p:spPr>
          <a:xfrm>
            <a:off x="3893379" y="3955306"/>
            <a:ext cx="1728192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유동인구 수</a:t>
            </a:r>
          </a:p>
        </p:txBody>
      </p:sp>
    </p:spTree>
    <p:extLst>
      <p:ext uri="{BB962C8B-B14F-4D97-AF65-F5344CB8AC3E}">
        <p14:creationId xmlns:p14="http://schemas.microsoft.com/office/powerpoint/2010/main" val="2218346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2990137" cy="369332"/>
            <a:chOff x="3923928" y="1310956"/>
            <a:chExt cx="4149344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3788684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 - Place</a:t>
              </a:r>
            </a:p>
          </p:txBody>
        </p:sp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94F6278-C302-46C8-BCBA-2D074F36F8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4375014"/>
              </p:ext>
            </p:extLst>
          </p:nvPr>
        </p:nvGraphicFramePr>
        <p:xfrm>
          <a:off x="2195736" y="1419622"/>
          <a:ext cx="6768756" cy="2805212"/>
        </p:xfrm>
        <a:graphic>
          <a:graphicData uri="http://schemas.openxmlformats.org/drawingml/2006/table">
            <a:tbl>
              <a:tblPr/>
              <a:tblGrid>
                <a:gridCol w="540032">
                  <a:extLst>
                    <a:ext uri="{9D8B030D-6E8A-4147-A177-3AD203B41FA5}">
                      <a16:colId xmlns:a16="http://schemas.microsoft.com/office/drawing/2014/main" val="3674801275"/>
                    </a:ext>
                  </a:extLst>
                </a:gridCol>
                <a:gridCol w="783046">
                  <a:extLst>
                    <a:ext uri="{9D8B030D-6E8A-4147-A177-3AD203B41FA5}">
                      <a16:colId xmlns:a16="http://schemas.microsoft.com/office/drawing/2014/main" val="2242509080"/>
                    </a:ext>
                  </a:extLst>
                </a:gridCol>
                <a:gridCol w="410424">
                  <a:extLst>
                    <a:ext uri="{9D8B030D-6E8A-4147-A177-3AD203B41FA5}">
                      <a16:colId xmlns:a16="http://schemas.microsoft.com/office/drawing/2014/main" val="2766543977"/>
                    </a:ext>
                  </a:extLst>
                </a:gridCol>
                <a:gridCol w="410424">
                  <a:extLst>
                    <a:ext uri="{9D8B030D-6E8A-4147-A177-3AD203B41FA5}">
                      <a16:colId xmlns:a16="http://schemas.microsoft.com/office/drawing/2014/main" val="1267269819"/>
                    </a:ext>
                  </a:extLst>
                </a:gridCol>
                <a:gridCol w="327259">
                  <a:extLst>
                    <a:ext uri="{9D8B030D-6E8A-4147-A177-3AD203B41FA5}">
                      <a16:colId xmlns:a16="http://schemas.microsoft.com/office/drawing/2014/main" val="1636165100"/>
                    </a:ext>
                  </a:extLst>
                </a:gridCol>
                <a:gridCol w="410424">
                  <a:extLst>
                    <a:ext uri="{9D8B030D-6E8A-4147-A177-3AD203B41FA5}">
                      <a16:colId xmlns:a16="http://schemas.microsoft.com/office/drawing/2014/main" val="2767253925"/>
                    </a:ext>
                  </a:extLst>
                </a:gridCol>
                <a:gridCol w="327259">
                  <a:extLst>
                    <a:ext uri="{9D8B030D-6E8A-4147-A177-3AD203B41FA5}">
                      <a16:colId xmlns:a16="http://schemas.microsoft.com/office/drawing/2014/main" val="478212282"/>
                    </a:ext>
                  </a:extLst>
                </a:gridCol>
                <a:gridCol w="410424">
                  <a:extLst>
                    <a:ext uri="{9D8B030D-6E8A-4147-A177-3AD203B41FA5}">
                      <a16:colId xmlns:a16="http://schemas.microsoft.com/office/drawing/2014/main" val="4253587897"/>
                    </a:ext>
                  </a:extLst>
                </a:gridCol>
                <a:gridCol w="410424">
                  <a:extLst>
                    <a:ext uri="{9D8B030D-6E8A-4147-A177-3AD203B41FA5}">
                      <a16:colId xmlns:a16="http://schemas.microsoft.com/office/drawing/2014/main" val="2535627113"/>
                    </a:ext>
                  </a:extLst>
                </a:gridCol>
                <a:gridCol w="410424">
                  <a:extLst>
                    <a:ext uri="{9D8B030D-6E8A-4147-A177-3AD203B41FA5}">
                      <a16:colId xmlns:a16="http://schemas.microsoft.com/office/drawing/2014/main" val="3060612862"/>
                    </a:ext>
                  </a:extLst>
                </a:gridCol>
                <a:gridCol w="410424">
                  <a:extLst>
                    <a:ext uri="{9D8B030D-6E8A-4147-A177-3AD203B41FA5}">
                      <a16:colId xmlns:a16="http://schemas.microsoft.com/office/drawing/2014/main" val="2441442244"/>
                    </a:ext>
                  </a:extLst>
                </a:gridCol>
                <a:gridCol w="1918192">
                  <a:extLst>
                    <a:ext uri="{9D8B030D-6E8A-4147-A177-3AD203B41FA5}">
                      <a16:colId xmlns:a16="http://schemas.microsoft.com/office/drawing/2014/main" val="69428467"/>
                    </a:ext>
                  </a:extLst>
                </a:gridCol>
              </a:tblGrid>
              <a:tr h="92544"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맛집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186489"/>
                  </a:ext>
                </a:extLst>
              </a:tr>
              <a:tr h="957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Title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주소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Latitude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Longitude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태그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영업시작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영업마감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Break Start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Break End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휴무일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전화번호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리뷰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927116"/>
                  </a:ext>
                </a:extLst>
              </a:tr>
              <a:tr h="957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황주집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서울 강북구 도봉로 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37.6400815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127.0282779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1001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0:30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02-903-6275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줄서서 먹는 소곱창 맛집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7216613"/>
                  </a:ext>
                </a:extLst>
              </a:tr>
              <a:tr h="957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홍익짬뽕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서울 강북구 노해로 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34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37.6385114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127.0231996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1002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22:00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02-902-9993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미니탕수육이 맛있는 중식당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0720747"/>
                  </a:ext>
                </a:extLst>
              </a:tr>
              <a:tr h="957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천회초밥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서울 강북구 노해로 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69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37.6417364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127.0221433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1003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11:30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22:00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15:00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17:00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02-6094-7894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맛좋고 서비스 좋은 수유 초밥 맛집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2946267"/>
                  </a:ext>
                </a:extLst>
              </a:tr>
              <a:tr h="957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피자몰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서울 강북구 도봉로 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52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37.6136586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127.0304432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1004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11:00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21:30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02-6416-4296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와이스퀘어 피자몰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다양한 피자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2048284"/>
                  </a:ext>
                </a:extLst>
              </a:tr>
              <a:tr h="957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수유손칼국수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서울 강북구 도봉로 </a:t>
                      </a:r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101</a:t>
                      </a:r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길 </a:t>
                      </a:r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45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37.6439312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127.0283411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1001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10:30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21:00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14:50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20:20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02-905-9949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비오는날 땡기는 칼국수 맛집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023284"/>
                  </a:ext>
                </a:extLst>
              </a:tr>
              <a:tr h="92544"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놀거리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613045"/>
                  </a:ext>
                </a:extLst>
              </a:tr>
              <a:tr h="917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Title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주소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Latitude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Longitude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태그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영업시작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영업마감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Break Start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Break End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휴무일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전화번호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리뷰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876919"/>
                  </a:ext>
                </a:extLst>
              </a:tr>
              <a:tr h="14487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더코드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서울 강북구 상계로 </a:t>
                      </a: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93 </a:t>
                      </a:r>
                      <a:r>
                        <a:rPr lang="ko-KR" alt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경일빌딩 </a:t>
                      </a: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층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37.6568725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127.0651212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2001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22:00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02-932-6689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즐거운 방탈출 카페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6592653"/>
                  </a:ext>
                </a:extLst>
              </a:tr>
              <a:tr h="917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아트스페이스 그로브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서울 강북구 도봉로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82</a:t>
                      </a:r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길 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10-5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37.6353883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127.0241651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2002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18:00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02-322-3216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젊은이들을 위해 마련된 전시공간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8814652"/>
                  </a:ext>
                </a:extLst>
              </a:tr>
              <a:tr h="917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솔밭근린공원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돋움" panose="020B0600000101010101" pitchFamily="50" charset="-127"/>
                        </a:rPr>
                        <a:t>서울 강북구 삼양로 </a:t>
                      </a:r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돋움" panose="020B0600000101010101" pitchFamily="50" charset="-127"/>
                        </a:rPr>
                        <a:t>561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37.6529618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127.0122387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2003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23:00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02-901-6939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힐링할 수 있는 조용한 산책공간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9885545"/>
                  </a:ext>
                </a:extLst>
              </a:tr>
              <a:tr h="917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화이트힐링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서울 강북구 도봉로 </a:t>
                      </a:r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332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37.6373492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127.0255036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2004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23:00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02-999-9990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최고급 힐링을 할 수 있는 곳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5672511"/>
                  </a:ext>
                </a:extLst>
              </a:tr>
              <a:tr h="14487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놀숲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서울 강북구 노해로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8</a:t>
                      </a:r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길 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22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37.6379808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127.0241912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2005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02-936-7999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지금까지 커피만 즐길 수 있던 카페와는 다른 만화책도 보고</a:t>
                      </a:r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맛있는 간식도 있는 차원이 다른 문화카페 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13820"/>
                  </a:ext>
                </a:extLst>
              </a:tr>
              <a:tr h="9174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롯데시네마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굴림" panose="020B0600000101010101" pitchFamily="50" charset="-127"/>
                        </a:rPr>
                        <a:t>서울특별시 강북구 </a:t>
                      </a:r>
                      <a:r>
                        <a:rPr lang="ko-KR" altLang="en-US" sz="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굴림" panose="020B0600000101010101" pitchFamily="50" charset="-127"/>
                        </a:rPr>
                        <a:t>도봉로</a:t>
                      </a:r>
                      <a:r>
                        <a:rPr lang="ko-KR" alt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굴림" panose="020B0600000101010101" pitchFamily="50" charset="-127"/>
                        </a:rPr>
                        <a:t> </a:t>
                      </a: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굴림" panose="020B0600000101010101" pitchFamily="50" charset="-127"/>
                        </a:rPr>
                        <a:t>308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37.6356724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127.0238758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2006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23:00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1544-8855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영화관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4982691"/>
                  </a:ext>
                </a:extLst>
              </a:tr>
              <a:tr h="917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CGV </a:t>
                      </a:r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미아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굴림" panose="020B0600000101010101" pitchFamily="50" charset="-127"/>
                        </a:rPr>
                        <a:t>서울특별시 강북구 도봉로 </a:t>
                      </a:r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굴림" panose="020B0600000101010101" pitchFamily="50" charset="-127"/>
                        </a:rPr>
                        <a:t>3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37.6339026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127.0237438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2006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1544-1122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영화관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9275405"/>
                  </a:ext>
                </a:extLst>
              </a:tr>
              <a:tr h="868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CGV </a:t>
                      </a:r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수유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굴림" panose="020B0600000101010101" pitchFamily="50" charset="-127"/>
                        </a:rPr>
                        <a:t>서울특별시 강북구 도봉로 </a:t>
                      </a:r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굴림" panose="020B0600000101010101" pitchFamily="50" charset="-127"/>
                        </a:rPr>
                        <a:t>399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37.642358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127.0297598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2006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1544-1122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영화관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2459987"/>
                  </a:ext>
                </a:extLst>
              </a:tr>
              <a:tr h="92544"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카페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694692"/>
                  </a:ext>
                </a:extLst>
              </a:tr>
              <a:tr h="957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Title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주소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Latitude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Longitude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태그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영업시작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영업마감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Break Start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Break End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휴무일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전화번호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리뷰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4224896"/>
                  </a:ext>
                </a:extLst>
              </a:tr>
              <a:tr h="957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소희네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서울 강북구 도봉로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10</a:t>
                      </a:r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길 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67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37.6156824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127.030674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3001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23:00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010-6582-7859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 dirty="0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수제 </a:t>
                      </a:r>
                      <a:r>
                        <a:rPr lang="ko-KR" altLang="en-US" sz="500" b="0" i="0" u="none" strike="noStrike" dirty="0" err="1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마카롱이</a:t>
                      </a:r>
                      <a:r>
                        <a:rPr lang="ko-KR" altLang="en-US" sz="500" b="0" i="0" u="none" strike="noStrike" dirty="0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 맛있는 곳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6203335"/>
                  </a:ext>
                </a:extLst>
              </a:tr>
              <a:tr h="957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어니언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서울 강북구 솔매로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50</a:t>
                      </a:r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길 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55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37.6241045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127.0284021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3002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22:00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070-7816-2714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성수에서 핫하다는 팡도르 먹으러 미아 카페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829997"/>
                  </a:ext>
                </a:extLst>
              </a:tr>
              <a:tr h="957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화이트힐링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서울 강북구 도봉로 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332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37.6373492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127.0255036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3003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10:00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23:00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02-999-9990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힐링 가능한 카페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7609974"/>
                  </a:ext>
                </a:extLst>
              </a:tr>
              <a:tr h="957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칠복상회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서울 강북구 한천로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132</a:t>
                      </a:r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길 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7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37.6394057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127.0284952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3004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23:00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인스타에서 인기가 좋은 예쁜 카페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9690460"/>
                  </a:ext>
                </a:extLst>
              </a:tr>
              <a:tr h="8395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꿈꾸는 타자기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서울 강북구 솔샘로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68</a:t>
                      </a:r>
                      <a:r>
                        <a:rPr lang="ko-KR" altLang="en-US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길 </a:t>
                      </a:r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나눔고딕" panose="020D0604000000000000" pitchFamily="50" charset="-127"/>
                        </a:rPr>
                        <a:t>16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 dirty="0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37.6163547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127.0288292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3005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12:30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23:00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0" i="0" u="none" strike="noStrike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02-988-4862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0" i="0" u="none" strike="noStrike" dirty="0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자기 고양이가 있는 아늑한 북카페입니다</a:t>
                      </a:r>
                      <a:r>
                        <a:rPr lang="en-US" altLang="ko-KR" sz="500" b="0" i="0" u="none" strike="noStrike" dirty="0">
                          <a:solidFill>
                            <a:srgbClr val="424242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.</a:t>
                      </a:r>
                    </a:p>
                  </a:txBody>
                  <a:tcPr marL="3433" marR="3433" marT="343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063209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C1811CFA-0E96-4548-B11C-2D1715E64557}"/>
              </a:ext>
            </a:extLst>
          </p:cNvPr>
          <p:cNvSpPr txBox="1"/>
          <p:nvPr/>
        </p:nvSpPr>
        <p:spPr>
          <a:xfrm>
            <a:off x="4067944" y="84355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강북구 예시</a:t>
            </a:r>
            <a:endParaRPr lang="en-US" altLang="ko-KR" sz="1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CDE730D1-61F0-4089-89A0-CADDFC38C8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204222"/>
              </p:ext>
            </p:extLst>
          </p:nvPr>
        </p:nvGraphicFramePr>
        <p:xfrm>
          <a:off x="333245" y="1425828"/>
          <a:ext cx="1698491" cy="2799000"/>
        </p:xfrm>
        <a:graphic>
          <a:graphicData uri="http://schemas.openxmlformats.org/drawingml/2006/table">
            <a:tbl>
              <a:tblPr/>
              <a:tblGrid>
                <a:gridCol w="824782">
                  <a:extLst>
                    <a:ext uri="{9D8B030D-6E8A-4147-A177-3AD203B41FA5}">
                      <a16:colId xmlns:a16="http://schemas.microsoft.com/office/drawing/2014/main" val="4144267041"/>
                    </a:ext>
                  </a:extLst>
                </a:gridCol>
                <a:gridCol w="873709">
                  <a:extLst>
                    <a:ext uri="{9D8B030D-6E8A-4147-A177-3AD203B41FA5}">
                      <a16:colId xmlns:a16="http://schemas.microsoft.com/office/drawing/2014/main" val="153779528"/>
                    </a:ext>
                  </a:extLst>
                </a:gridCol>
              </a:tblGrid>
              <a:tr h="15550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TAG(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맛집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532727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한식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1001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7748412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중식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1002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5131479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일식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1003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432700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양식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1004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84922"/>
                  </a:ext>
                </a:extLst>
              </a:tr>
              <a:tr h="15550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TAG(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놀거리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376791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활동적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2001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2083237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전시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체험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2002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4241997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산책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2003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690869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만들기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2004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0095323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조용한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2005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0023205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영화관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2006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1326694"/>
                  </a:ext>
                </a:extLst>
              </a:tr>
              <a:tr h="15550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카페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90810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디저트 맛집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3001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3081788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커피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3002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6679505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조용한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3003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4062919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사진찍기 좋은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3004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0424314"/>
                  </a:ext>
                </a:extLst>
              </a:tr>
              <a:tr h="155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이색카페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3005</a:t>
                      </a:r>
                    </a:p>
                  </a:txBody>
                  <a:tcPr marL="6559" marR="6559" marT="6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4997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6373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2990137" cy="369332"/>
            <a:chOff x="3923928" y="1310956"/>
            <a:chExt cx="4149344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3788684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 - Place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95757906-A507-400C-84E7-6D544E122E93}"/>
              </a:ext>
            </a:extLst>
          </p:cNvPr>
          <p:cNvSpPr/>
          <p:nvPr/>
        </p:nvSpPr>
        <p:spPr>
          <a:xfrm>
            <a:off x="2362358" y="3300012"/>
            <a:ext cx="737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Place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17C5BBE-244E-43FF-B90F-33DE16241C4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117" y="1736288"/>
            <a:ext cx="1656184" cy="1656184"/>
          </a:xfrm>
          <a:prstGeom prst="rect">
            <a:avLst/>
          </a:prstGeom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6B31601-173B-4240-80CB-2EB3E06B843E}"/>
              </a:ext>
            </a:extLst>
          </p:cNvPr>
          <p:cNvSpPr/>
          <p:nvPr/>
        </p:nvSpPr>
        <p:spPr>
          <a:xfrm>
            <a:off x="3907898" y="1491630"/>
            <a:ext cx="1400650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가게 이름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BB095EC-7A6D-4C2E-A914-9770CCFE42FD}"/>
              </a:ext>
            </a:extLst>
          </p:cNvPr>
          <p:cNvSpPr/>
          <p:nvPr/>
        </p:nvSpPr>
        <p:spPr>
          <a:xfrm>
            <a:off x="3893379" y="1991555"/>
            <a:ext cx="1400650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위도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1CCA78F-CA8B-419B-BA4B-2AF06DC73D48}"/>
              </a:ext>
            </a:extLst>
          </p:cNvPr>
          <p:cNvSpPr/>
          <p:nvPr/>
        </p:nvSpPr>
        <p:spPr>
          <a:xfrm>
            <a:off x="5364088" y="1991555"/>
            <a:ext cx="1400650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경도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32BCD16-399D-48E2-B4F8-A0EFC05BE185}"/>
              </a:ext>
            </a:extLst>
          </p:cNvPr>
          <p:cNvSpPr/>
          <p:nvPr/>
        </p:nvSpPr>
        <p:spPr>
          <a:xfrm>
            <a:off x="3893379" y="2491480"/>
            <a:ext cx="1415169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주소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4C2F992-CEA3-431C-B64B-E17A3D7C3651}"/>
              </a:ext>
            </a:extLst>
          </p:cNvPr>
          <p:cNvSpPr/>
          <p:nvPr/>
        </p:nvSpPr>
        <p:spPr>
          <a:xfrm>
            <a:off x="3893379" y="2986056"/>
            <a:ext cx="1728192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TAG </a:t>
            </a:r>
            <a:r>
              <a:rPr lang="ko-KR" altLang="en-US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정보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0E390558-82D5-44C6-98BC-175BD22EE71A}"/>
              </a:ext>
            </a:extLst>
          </p:cNvPr>
          <p:cNvSpPr/>
          <p:nvPr/>
        </p:nvSpPr>
        <p:spPr>
          <a:xfrm>
            <a:off x="3893379" y="3480632"/>
            <a:ext cx="1728192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영업 시간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DC7848AB-0A6D-44CF-867C-45063A304F99}"/>
              </a:ext>
            </a:extLst>
          </p:cNvPr>
          <p:cNvSpPr/>
          <p:nvPr/>
        </p:nvSpPr>
        <p:spPr>
          <a:xfrm>
            <a:off x="3893379" y="3955306"/>
            <a:ext cx="1728192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한줄평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3B0D2056-039F-4462-B5C9-9E4F3FFAB330}"/>
              </a:ext>
            </a:extLst>
          </p:cNvPr>
          <p:cNvSpPr/>
          <p:nvPr/>
        </p:nvSpPr>
        <p:spPr>
          <a:xfrm>
            <a:off x="5724128" y="3480632"/>
            <a:ext cx="1728192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브레이크 타임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B091A5F-6F6A-47F6-8211-755BAEA3A466}"/>
              </a:ext>
            </a:extLst>
          </p:cNvPr>
          <p:cNvSpPr/>
          <p:nvPr/>
        </p:nvSpPr>
        <p:spPr>
          <a:xfrm>
            <a:off x="5386135" y="2491480"/>
            <a:ext cx="1415169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전화번호</a:t>
            </a:r>
          </a:p>
        </p:txBody>
      </p:sp>
    </p:spTree>
    <p:extLst>
      <p:ext uri="{BB962C8B-B14F-4D97-AF65-F5344CB8AC3E}">
        <p14:creationId xmlns:p14="http://schemas.microsoft.com/office/powerpoint/2010/main" val="1013730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2273595" cy="369332"/>
            <a:chOff x="3923928" y="1310956"/>
            <a:chExt cx="3155015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27943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 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1BB71234-C75C-4983-902E-D3C65F8E6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792" y="699542"/>
            <a:ext cx="3312368" cy="427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479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1799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71550" y="2387700"/>
            <a:ext cx="2111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Contents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C4A24E0-25C9-42FC-81FF-E03502569E4D}"/>
              </a:ext>
            </a:extLst>
          </p:cNvPr>
          <p:cNvGrpSpPr/>
          <p:nvPr/>
        </p:nvGrpSpPr>
        <p:grpSpPr>
          <a:xfrm>
            <a:off x="1907704" y="2070835"/>
            <a:ext cx="401560" cy="305708"/>
            <a:chOff x="7175297" y="2202803"/>
            <a:chExt cx="401560" cy="305708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1BD0D9A-0EC5-452D-A0B6-1A0890DA6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15964">
              <a:off x="7271149" y="2202803"/>
              <a:ext cx="305708" cy="305708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43DA3B7F-0E25-4DF4-88B9-E9BFFE7FD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9919">
              <a:off x="7175297" y="2366372"/>
              <a:ext cx="121997" cy="121997"/>
            </a:xfrm>
            <a:prstGeom prst="rect">
              <a:avLst/>
            </a:prstGeom>
          </p:spPr>
        </p:pic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4214B04-4F5F-419B-AE87-14B1B315615E}"/>
              </a:ext>
            </a:extLst>
          </p:cNvPr>
          <p:cNvCxnSpPr/>
          <p:nvPr/>
        </p:nvCxnSpPr>
        <p:spPr>
          <a:xfrm>
            <a:off x="3341270" y="1893245"/>
            <a:ext cx="0" cy="1714559"/>
          </a:xfrm>
          <a:prstGeom prst="line">
            <a:avLst/>
          </a:prstGeom>
          <a:ln w="76200">
            <a:solidFill>
              <a:srgbClr val="FD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05CAFD67-0267-4D94-B57C-86C2823D254C}"/>
              </a:ext>
            </a:extLst>
          </p:cNvPr>
          <p:cNvGrpSpPr/>
          <p:nvPr/>
        </p:nvGrpSpPr>
        <p:grpSpPr>
          <a:xfrm>
            <a:off x="3851920" y="1073015"/>
            <a:ext cx="4176459" cy="3355018"/>
            <a:chOff x="3845326" y="647435"/>
            <a:chExt cx="4176459" cy="3355018"/>
          </a:xfrm>
        </p:grpSpPr>
        <p:grpSp>
          <p:nvGrpSpPr>
            <p:cNvPr id="15" name="그룹 14"/>
            <p:cNvGrpSpPr/>
            <p:nvPr/>
          </p:nvGrpSpPr>
          <p:grpSpPr>
            <a:xfrm>
              <a:off x="3850805" y="647435"/>
              <a:ext cx="495955" cy="495955"/>
              <a:chOff x="1331639" y="1650178"/>
              <a:chExt cx="495955" cy="495955"/>
            </a:xfrm>
          </p:grpSpPr>
          <p:pic>
            <p:nvPicPr>
              <p:cNvPr id="13" name="그림 1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1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2518228-0A8A-4F98-BAA0-7410C41939EA}"/>
                </a:ext>
              </a:extLst>
            </p:cNvPr>
            <p:cNvSpPr txBox="1"/>
            <p:nvPr/>
          </p:nvSpPr>
          <p:spPr>
            <a:xfrm>
              <a:off x="4751633" y="653376"/>
              <a:ext cx="28284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Project Description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3970558-E112-4E87-ADD5-355F69AADABF}"/>
                </a:ext>
              </a:extLst>
            </p:cNvPr>
            <p:cNvSpPr txBox="1"/>
            <p:nvPr/>
          </p:nvSpPr>
          <p:spPr>
            <a:xfrm>
              <a:off x="4751633" y="1367788"/>
              <a:ext cx="25186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</a:t>
              </a: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3851459" y="1383036"/>
              <a:ext cx="495955" cy="495955"/>
              <a:chOff x="1331639" y="1650178"/>
              <a:chExt cx="495955" cy="495955"/>
            </a:xfrm>
          </p:grpSpPr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18" name="TextBox 17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DFDB0B4-784E-43C5-961A-28C4C5A69029}"/>
                </a:ext>
              </a:extLst>
            </p:cNvPr>
            <p:cNvSpPr txBox="1"/>
            <p:nvPr/>
          </p:nvSpPr>
          <p:spPr>
            <a:xfrm>
              <a:off x="4751633" y="2119829"/>
              <a:ext cx="23871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solidFill>
                    <a:srgbClr val="FF6969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Implementation</a:t>
              </a:r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3850806" y="2103389"/>
              <a:ext cx="495955" cy="495955"/>
              <a:chOff x="1331639" y="1650178"/>
              <a:chExt cx="495955" cy="495955"/>
            </a:xfrm>
          </p:grpSpPr>
          <p:pic>
            <p:nvPicPr>
              <p:cNvPr id="20" name="그림 1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21" name="TextBox 20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3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492B606-5BD0-41F5-9E32-D6363D436805}"/>
                </a:ext>
              </a:extLst>
            </p:cNvPr>
            <p:cNvGrpSpPr/>
            <p:nvPr/>
          </p:nvGrpSpPr>
          <p:grpSpPr>
            <a:xfrm>
              <a:off x="3845326" y="2828372"/>
              <a:ext cx="495955" cy="1174081"/>
              <a:chOff x="1331639" y="1650178"/>
              <a:chExt cx="495955" cy="1174081"/>
            </a:xfrm>
          </p:grpSpPr>
          <p:pic>
            <p:nvPicPr>
              <p:cNvPr id="35" name="그림 34">
                <a:extLst>
                  <a:ext uri="{FF2B5EF4-FFF2-40B4-BE49-F238E27FC236}">
                    <a16:creationId xmlns:a16="http://schemas.microsoft.com/office/drawing/2014/main" id="{AE419CFE-7120-4FF9-8C2E-D968E2BBBD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2C71150-9C8E-4460-A438-ADFA9854FCB0}"/>
                  </a:ext>
                </a:extLst>
              </p:cNvPr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4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CD730835-48B3-484B-B5DC-D6EECF0765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2328304"/>
                <a:ext cx="495955" cy="495955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333E6B0-DA86-4346-813C-663C9B4421BD}"/>
                  </a:ext>
                </a:extLst>
              </p:cNvPr>
              <p:cNvSpPr txBox="1"/>
              <p:nvPr/>
            </p:nvSpPr>
            <p:spPr>
              <a:xfrm>
                <a:off x="1418354" y="2381149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5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44B38E9-7966-4C09-BD9F-67EEB2B7F5DD}"/>
                </a:ext>
              </a:extLst>
            </p:cNvPr>
            <p:cNvSpPr txBox="1"/>
            <p:nvPr/>
          </p:nvSpPr>
          <p:spPr>
            <a:xfrm>
              <a:off x="4751633" y="2813243"/>
              <a:ext cx="32701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Testing &amp; Evaluation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1C5403-62DF-4721-A6A0-5440A670A915}"/>
                </a:ext>
              </a:extLst>
            </p:cNvPr>
            <p:cNvSpPr txBox="1"/>
            <p:nvPr/>
          </p:nvSpPr>
          <p:spPr>
            <a:xfrm>
              <a:off x="4751633" y="3523642"/>
              <a:ext cx="32701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Q&amp;A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8883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4" y="24366"/>
            <a:ext cx="2924414" cy="369332"/>
            <a:chOff x="3923928" y="1310956"/>
            <a:chExt cx="4058141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3697481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(City Select)</a:t>
              </a:r>
            </a:p>
          </p:txBody>
        </p:sp>
      </p:grpSp>
      <p:pic>
        <p:nvPicPr>
          <p:cNvPr id="2050" name="Picture 2" descr="ë¨ë°©í¥ ê°ì¤ì¹ ê·¸ëíì ëí ì´ë¯¸ì§ ê²ìê²°ê³¼">
            <a:extLst>
              <a:ext uri="{FF2B5EF4-FFF2-40B4-BE49-F238E27FC236}">
                <a16:creationId xmlns:a16="http://schemas.microsoft.com/office/drawing/2014/main" id="{C92B1B5C-73C7-47BA-9DFA-20A8010A4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347614"/>
            <a:ext cx="2160824" cy="1848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AB908A-26E6-4364-AB45-AB19E0B6B0B6}"/>
              </a:ext>
            </a:extLst>
          </p:cNvPr>
          <p:cNvSpPr txBox="1"/>
          <p:nvPr/>
        </p:nvSpPr>
        <p:spPr>
          <a:xfrm>
            <a:off x="1335091" y="3507854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단방향 가중치 그래프</a:t>
            </a:r>
            <a:endParaRPr lang="en-US" altLang="ko-KR" sz="1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ED6FE78-B7B7-42AF-B3D8-0F3BEAC5946C}"/>
              </a:ext>
            </a:extLst>
          </p:cNvPr>
          <p:cNvCxnSpPr>
            <a:cxnSpLocks/>
          </p:cNvCxnSpPr>
          <p:nvPr/>
        </p:nvCxnSpPr>
        <p:spPr>
          <a:xfrm>
            <a:off x="4427984" y="1707654"/>
            <a:ext cx="0" cy="1944216"/>
          </a:xfrm>
          <a:prstGeom prst="line">
            <a:avLst/>
          </a:prstGeom>
          <a:ln w="28575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87513DE9-245A-4FFC-9A3B-17338E420F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966" y="1476536"/>
            <a:ext cx="294035" cy="2793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593554-933A-408F-A52C-01B1EE41FCFC}"/>
              </a:ext>
            </a:extLst>
          </p:cNvPr>
          <p:cNvSpPr txBox="1"/>
          <p:nvPr/>
        </p:nvSpPr>
        <p:spPr>
          <a:xfrm>
            <a:off x="6012160" y="3507854"/>
            <a:ext cx="930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D9D9326-4573-47A0-AE82-F25B2E7B1D2E}"/>
                  </a:ext>
                </a:extLst>
              </p:cNvPr>
              <p:cNvSpPr txBox="1"/>
              <p:nvPr/>
            </p:nvSpPr>
            <p:spPr>
              <a:xfrm>
                <a:off x="4931777" y="2252380"/>
                <a:ext cx="3312895" cy="4453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ko-KR" sz="14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⁡_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den>
                      </m:f>
                      <m:r>
                        <a:rPr lang="en-US" altLang="ko-KR" sz="1400" b="0" i="0" smtClean="0">
                          <a:latin typeface="Cambria Math" panose="02040503050406030204" pitchFamily="18" charset="0"/>
                        </a:rPr>
                        <m:t>∗0.6</m:t>
                      </m:r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𝑀𝑎𝑥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den>
                      </m:f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∗0.4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D9D9326-4573-47A0-AE82-F25B2E7B1D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1777" y="2252380"/>
                <a:ext cx="3312895" cy="445315"/>
              </a:xfrm>
              <a:prstGeom prst="rect">
                <a:avLst/>
              </a:prstGeom>
              <a:blipFill>
                <a:blip r:embed="rId4"/>
                <a:stretch>
                  <a:fillRect t="-2703" r="-552" b="-1621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322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2" y="24366"/>
            <a:ext cx="3095935" cy="369332"/>
            <a:chOff x="3923928" y="1310956"/>
            <a:chExt cx="4296158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39354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(Place Select)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F187A8B-C2A2-4409-AE2F-13D0431FD0BD}"/>
              </a:ext>
            </a:extLst>
          </p:cNvPr>
          <p:cNvSpPr txBox="1"/>
          <p:nvPr/>
        </p:nvSpPr>
        <p:spPr>
          <a:xfrm>
            <a:off x="1331640" y="3003798"/>
            <a:ext cx="930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D7CB6E0-A478-4B2A-BC09-3E047211D827}"/>
                  </a:ext>
                </a:extLst>
              </p:cNvPr>
              <p:cNvSpPr txBox="1"/>
              <p:nvPr/>
            </p:nvSpPr>
            <p:spPr>
              <a:xfrm>
                <a:off x="539552" y="2283718"/>
                <a:ext cx="2654060" cy="4467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14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14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4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D7CB6E0-A478-4B2A-BC09-3E047211D8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2283718"/>
                <a:ext cx="2654060" cy="446789"/>
              </a:xfrm>
              <a:prstGeom prst="rect">
                <a:avLst/>
              </a:prstGeom>
              <a:blipFill>
                <a:blip r:embed="rId3"/>
                <a:stretch>
                  <a:fillRect l="-1609" t="-1370" r="-1379" b="-164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98A9B99-9A95-446F-9444-7B92FC074D73}"/>
              </a:ext>
            </a:extLst>
          </p:cNvPr>
          <p:cNvCxnSpPr>
            <a:cxnSpLocks/>
          </p:cNvCxnSpPr>
          <p:nvPr/>
        </p:nvCxnSpPr>
        <p:spPr>
          <a:xfrm>
            <a:off x="3419872" y="1923678"/>
            <a:ext cx="0" cy="1944216"/>
          </a:xfrm>
          <a:prstGeom prst="line">
            <a:avLst/>
          </a:prstGeom>
          <a:ln w="28575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0CFA7DD8-69EF-465D-ADDC-3AFF793993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854" y="1692560"/>
            <a:ext cx="294035" cy="27931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94B57CE-769E-4BE3-846F-4D87F24F920A}"/>
              </a:ext>
            </a:extLst>
          </p:cNvPr>
          <p:cNvSpPr/>
          <p:nvPr/>
        </p:nvSpPr>
        <p:spPr>
          <a:xfrm>
            <a:off x="5796135" y="4659981"/>
            <a:ext cx="1512168" cy="312205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+mj-ea"/>
                <a:ea typeface="+mj-ea"/>
              </a:rPr>
              <a:t>Category</a:t>
            </a:r>
            <a:r>
              <a:rPr lang="ko-KR" altLang="en-US" sz="700" dirty="0">
                <a:solidFill>
                  <a:schemeClr val="tx1"/>
                </a:solidFill>
                <a:latin typeface="+mj-ea"/>
                <a:ea typeface="+mj-ea"/>
              </a:rPr>
              <a:t>에 맛집 요소가 선택되었는가</a:t>
            </a:r>
            <a:r>
              <a:rPr lang="en-US" altLang="ko-KR" sz="700" dirty="0">
                <a:solidFill>
                  <a:schemeClr val="tx1"/>
                </a:solidFill>
                <a:latin typeface="+mj-ea"/>
                <a:ea typeface="+mj-ea"/>
              </a:rPr>
              <a:t>?</a:t>
            </a:r>
            <a:endParaRPr lang="ko-KR" altLang="en-US" sz="7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D7929007-8368-423D-B60D-34FFCE687588}"/>
              </a:ext>
            </a:extLst>
          </p:cNvPr>
          <p:cNvSpPr/>
          <p:nvPr/>
        </p:nvSpPr>
        <p:spPr>
          <a:xfrm>
            <a:off x="5292080" y="3867894"/>
            <a:ext cx="504055" cy="411510"/>
          </a:xfrm>
          <a:prstGeom prst="ellipse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Yes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4C36425-F673-4EB7-B9BE-33298F33DF00}"/>
              </a:ext>
            </a:extLst>
          </p:cNvPr>
          <p:cNvSpPr/>
          <p:nvPr/>
        </p:nvSpPr>
        <p:spPr>
          <a:xfrm>
            <a:off x="7164286" y="3867894"/>
            <a:ext cx="504056" cy="411510"/>
          </a:xfrm>
          <a:prstGeom prst="ellipse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No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D40CDB95-D978-4377-99A3-9D97D0216169}"/>
              </a:ext>
            </a:extLst>
          </p:cNvPr>
          <p:cNvCxnSpPr>
            <a:cxnSpLocks/>
            <a:stCxn id="2" idx="0"/>
            <a:endCxn id="3" idx="4"/>
          </p:cNvCxnSpPr>
          <p:nvPr/>
        </p:nvCxnSpPr>
        <p:spPr>
          <a:xfrm rot="16200000" flipV="1">
            <a:off x="5857876" y="3965637"/>
            <a:ext cx="380577" cy="10081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44DCA744-13CC-4A78-BDA9-3D6F121983C8}"/>
              </a:ext>
            </a:extLst>
          </p:cNvPr>
          <p:cNvCxnSpPr>
            <a:cxnSpLocks/>
            <a:stCxn id="2" idx="0"/>
            <a:endCxn id="12" idx="4"/>
          </p:cNvCxnSpPr>
          <p:nvPr/>
        </p:nvCxnSpPr>
        <p:spPr>
          <a:xfrm rot="5400000" flipH="1" flipV="1">
            <a:off x="6793978" y="4037646"/>
            <a:ext cx="380577" cy="86409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91C3C56-187E-464A-A0EF-9DD5F2CA4C5F}"/>
              </a:ext>
            </a:extLst>
          </p:cNvPr>
          <p:cNvSpPr/>
          <p:nvPr/>
        </p:nvSpPr>
        <p:spPr>
          <a:xfrm>
            <a:off x="4788023" y="3327834"/>
            <a:ext cx="1512168" cy="304936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+mj-ea"/>
                <a:ea typeface="+mj-ea"/>
              </a:rPr>
              <a:t>Date </a:t>
            </a:r>
            <a:r>
              <a:rPr lang="ko-KR" altLang="en-US" sz="800" dirty="0">
                <a:solidFill>
                  <a:schemeClr val="tx1"/>
                </a:solidFill>
                <a:latin typeface="+mj-ea"/>
                <a:ea typeface="+mj-ea"/>
              </a:rPr>
              <a:t>타임이 식사 시간</a:t>
            </a:r>
            <a:r>
              <a:rPr lang="en-US" altLang="ko-KR" sz="800" dirty="0">
                <a:solidFill>
                  <a:schemeClr val="tx1"/>
                </a:solidFill>
                <a:latin typeface="+mj-ea"/>
                <a:ea typeface="+mj-ea"/>
              </a:rPr>
              <a:t>?</a:t>
            </a:r>
            <a:endParaRPr lang="ko-KR" altLang="en-US" sz="8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51A1662A-01B7-4045-87C5-61323DFC63AF}"/>
              </a:ext>
            </a:extLst>
          </p:cNvPr>
          <p:cNvSpPr/>
          <p:nvPr/>
        </p:nvSpPr>
        <p:spPr>
          <a:xfrm>
            <a:off x="4292526" y="2604120"/>
            <a:ext cx="504055" cy="411510"/>
          </a:xfrm>
          <a:prstGeom prst="ellipse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Yes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A301CE87-5760-4F7D-A4E3-F7497497DC9C}"/>
              </a:ext>
            </a:extLst>
          </p:cNvPr>
          <p:cNvSpPr/>
          <p:nvPr/>
        </p:nvSpPr>
        <p:spPr>
          <a:xfrm>
            <a:off x="6258192" y="2598408"/>
            <a:ext cx="504056" cy="411510"/>
          </a:xfrm>
          <a:prstGeom prst="ellipse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No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4781F633-499A-4360-8779-6BC61BA52CDE}"/>
              </a:ext>
            </a:extLst>
          </p:cNvPr>
          <p:cNvCxnSpPr>
            <a:cxnSpLocks/>
            <a:stCxn id="17" idx="0"/>
            <a:endCxn id="18" idx="4"/>
          </p:cNvCxnSpPr>
          <p:nvPr/>
        </p:nvCxnSpPr>
        <p:spPr>
          <a:xfrm rot="16200000" flipV="1">
            <a:off x="4888229" y="2671955"/>
            <a:ext cx="312204" cy="9995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C511EC4E-5EC8-435A-8687-BEBA48FB5530}"/>
              </a:ext>
            </a:extLst>
          </p:cNvPr>
          <p:cNvCxnSpPr>
            <a:cxnSpLocks/>
            <a:stCxn id="17" idx="0"/>
            <a:endCxn id="21" idx="4"/>
          </p:cNvCxnSpPr>
          <p:nvPr/>
        </p:nvCxnSpPr>
        <p:spPr>
          <a:xfrm rot="5400000" flipH="1" flipV="1">
            <a:off x="5868205" y="2685820"/>
            <a:ext cx="317916" cy="96611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C3607FC-68C3-447A-9125-18E0F8114C62}"/>
              </a:ext>
            </a:extLst>
          </p:cNvPr>
          <p:cNvCxnSpPr>
            <a:cxnSpLocks/>
            <a:stCxn id="3" idx="0"/>
            <a:endCxn id="17" idx="2"/>
          </p:cNvCxnSpPr>
          <p:nvPr/>
        </p:nvCxnSpPr>
        <p:spPr>
          <a:xfrm flipH="1" flipV="1">
            <a:off x="5544107" y="3632770"/>
            <a:ext cx="1" cy="235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3066A8F-EFAD-454E-8FFD-CD6772BAC003}"/>
              </a:ext>
            </a:extLst>
          </p:cNvPr>
          <p:cNvSpPr/>
          <p:nvPr/>
        </p:nvSpPr>
        <p:spPr>
          <a:xfrm>
            <a:off x="6714678" y="3327834"/>
            <a:ext cx="666076" cy="304936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+mj-ea"/>
                <a:ea typeface="+mj-ea"/>
              </a:rPr>
              <a:t>카페</a:t>
            </a:r>
            <a:endParaRPr lang="ko-KR" altLang="en-US" sz="8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B3CC9C4-539A-422C-A1F1-D92C4E975378}"/>
              </a:ext>
            </a:extLst>
          </p:cNvPr>
          <p:cNvSpPr/>
          <p:nvPr/>
        </p:nvSpPr>
        <p:spPr>
          <a:xfrm>
            <a:off x="7462203" y="3327834"/>
            <a:ext cx="666076" cy="304936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schemeClr val="tx1"/>
                </a:solidFill>
                <a:latin typeface="+mj-ea"/>
                <a:ea typeface="+mj-ea"/>
              </a:rPr>
              <a:t>놀거리</a:t>
            </a:r>
            <a:endParaRPr lang="ko-KR" altLang="en-US" sz="8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61C0A0CD-B5FE-4AF1-AAF0-28670E335FB4}"/>
              </a:ext>
            </a:extLst>
          </p:cNvPr>
          <p:cNvSpPr/>
          <p:nvPr/>
        </p:nvSpPr>
        <p:spPr>
          <a:xfrm>
            <a:off x="8209728" y="3327834"/>
            <a:ext cx="666076" cy="304936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+mj-ea"/>
                <a:ea typeface="+mj-ea"/>
              </a:rPr>
              <a:t>Both</a:t>
            </a:r>
            <a:endParaRPr lang="ko-KR" altLang="en-US" sz="8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F827E1F1-5FA6-492F-99D8-97B9783ABAE6}"/>
              </a:ext>
            </a:extLst>
          </p:cNvPr>
          <p:cNvCxnSpPr>
            <a:stCxn id="12" idx="0"/>
            <a:endCxn id="42" idx="2"/>
          </p:cNvCxnSpPr>
          <p:nvPr/>
        </p:nvCxnSpPr>
        <p:spPr>
          <a:xfrm rot="16200000" flipV="1">
            <a:off x="7114453" y="3566033"/>
            <a:ext cx="235124" cy="3685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56FAD7C3-1906-41BA-AD12-07375AFEB825}"/>
              </a:ext>
            </a:extLst>
          </p:cNvPr>
          <p:cNvCxnSpPr>
            <a:stCxn id="12" idx="7"/>
            <a:endCxn id="43" idx="2"/>
          </p:cNvCxnSpPr>
          <p:nvPr/>
        </p:nvCxnSpPr>
        <p:spPr>
          <a:xfrm rot="5400000" flipH="1" flipV="1">
            <a:off x="7547189" y="3680106"/>
            <a:ext cx="295388" cy="200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3E3F0E04-AA80-42A0-916B-A062FB832BC1}"/>
              </a:ext>
            </a:extLst>
          </p:cNvPr>
          <p:cNvCxnSpPr>
            <a:stCxn id="12" idx="6"/>
            <a:endCxn id="44" idx="2"/>
          </p:cNvCxnSpPr>
          <p:nvPr/>
        </p:nvCxnSpPr>
        <p:spPr>
          <a:xfrm flipV="1">
            <a:off x="7668342" y="3632770"/>
            <a:ext cx="874424" cy="4408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8D77FA49-5CB3-47F6-9F0E-123293F4AF4E}"/>
              </a:ext>
            </a:extLst>
          </p:cNvPr>
          <p:cNvCxnSpPr>
            <a:cxnSpLocks/>
            <a:stCxn id="18" idx="0"/>
            <a:endCxn id="55" idx="2"/>
          </p:cNvCxnSpPr>
          <p:nvPr/>
        </p:nvCxnSpPr>
        <p:spPr>
          <a:xfrm flipH="1" flipV="1">
            <a:off x="4544553" y="2283718"/>
            <a:ext cx="1" cy="320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F8B20825-9174-4050-B712-F73F03AC6341}"/>
              </a:ext>
            </a:extLst>
          </p:cNvPr>
          <p:cNvSpPr/>
          <p:nvPr/>
        </p:nvSpPr>
        <p:spPr>
          <a:xfrm>
            <a:off x="3788469" y="1978782"/>
            <a:ext cx="1512168" cy="304936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+mj-ea"/>
                <a:ea typeface="+mj-ea"/>
              </a:rPr>
              <a:t>Category </a:t>
            </a:r>
            <a:r>
              <a:rPr lang="ko-KR" altLang="en-US" sz="800" dirty="0">
                <a:solidFill>
                  <a:schemeClr val="tx1"/>
                </a:solidFill>
                <a:latin typeface="+mj-ea"/>
                <a:ea typeface="+mj-ea"/>
              </a:rPr>
              <a:t>맛집 가중치 ↑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EDB0D534-E93F-444F-8D2E-65C35F0EF6B7}"/>
              </a:ext>
            </a:extLst>
          </p:cNvPr>
          <p:cNvSpPr/>
          <p:nvPr/>
        </p:nvSpPr>
        <p:spPr>
          <a:xfrm>
            <a:off x="5425915" y="1497385"/>
            <a:ext cx="666076" cy="304936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+mj-ea"/>
                <a:ea typeface="+mj-ea"/>
              </a:rPr>
              <a:t>카페</a:t>
            </a:r>
            <a:endParaRPr lang="ko-KR" altLang="en-US" sz="8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52992964-19BA-487F-9654-3BA0F9C04580}"/>
              </a:ext>
            </a:extLst>
          </p:cNvPr>
          <p:cNvSpPr/>
          <p:nvPr/>
        </p:nvSpPr>
        <p:spPr>
          <a:xfrm>
            <a:off x="6177182" y="1489034"/>
            <a:ext cx="666076" cy="304936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schemeClr val="tx1"/>
                </a:solidFill>
                <a:latin typeface="+mj-ea"/>
                <a:ea typeface="+mj-ea"/>
              </a:rPr>
              <a:t>놀거리</a:t>
            </a:r>
            <a:endParaRPr lang="ko-KR" altLang="en-US" sz="8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5B2672FE-9F7C-4BC6-8C95-6FC1F709D60E}"/>
              </a:ext>
            </a:extLst>
          </p:cNvPr>
          <p:cNvSpPr/>
          <p:nvPr/>
        </p:nvSpPr>
        <p:spPr>
          <a:xfrm>
            <a:off x="6928449" y="1500712"/>
            <a:ext cx="666076" cy="304936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+mj-ea"/>
                <a:ea typeface="+mj-ea"/>
              </a:rPr>
              <a:t>Both</a:t>
            </a:r>
            <a:endParaRPr lang="ko-KR" altLang="en-US" sz="8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E6260510-14C9-4E66-A22E-3003FC68E9E9}"/>
              </a:ext>
            </a:extLst>
          </p:cNvPr>
          <p:cNvCxnSpPr>
            <a:cxnSpLocks/>
            <a:stCxn id="21" idx="2"/>
            <a:endCxn id="64" idx="2"/>
          </p:cNvCxnSpPr>
          <p:nvPr/>
        </p:nvCxnSpPr>
        <p:spPr>
          <a:xfrm rot="10800000">
            <a:off x="5758954" y="1802321"/>
            <a:ext cx="499239" cy="100184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연결선: 꺾임 67">
            <a:extLst>
              <a:ext uri="{FF2B5EF4-FFF2-40B4-BE49-F238E27FC236}">
                <a16:creationId xmlns:a16="http://schemas.microsoft.com/office/drawing/2014/main" id="{61DBC0EA-954C-4F10-9C3E-F9AED066E600}"/>
              </a:ext>
            </a:extLst>
          </p:cNvPr>
          <p:cNvCxnSpPr>
            <a:cxnSpLocks/>
            <a:stCxn id="21" idx="6"/>
            <a:endCxn id="66" idx="2"/>
          </p:cNvCxnSpPr>
          <p:nvPr/>
        </p:nvCxnSpPr>
        <p:spPr>
          <a:xfrm flipV="1">
            <a:off x="6762248" y="1805648"/>
            <a:ext cx="499239" cy="99851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56B8D77B-E50E-405C-B531-342FA9FA0299}"/>
              </a:ext>
            </a:extLst>
          </p:cNvPr>
          <p:cNvCxnSpPr>
            <a:cxnSpLocks/>
            <a:stCxn id="21" idx="0"/>
            <a:endCxn id="65" idx="2"/>
          </p:cNvCxnSpPr>
          <p:nvPr/>
        </p:nvCxnSpPr>
        <p:spPr>
          <a:xfrm flipV="1">
            <a:off x="6510220" y="1793970"/>
            <a:ext cx="0" cy="804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EB9FDAC0-84E3-4C0B-89CB-21F505E77A24}"/>
              </a:ext>
            </a:extLst>
          </p:cNvPr>
          <p:cNvSpPr/>
          <p:nvPr/>
        </p:nvSpPr>
        <p:spPr>
          <a:xfrm>
            <a:off x="6714678" y="2992504"/>
            <a:ext cx="666076" cy="176372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solidFill>
                  <a:schemeClr val="tx1"/>
                </a:solidFill>
                <a:latin typeface="+mj-ea"/>
                <a:ea typeface="+mj-ea"/>
              </a:rPr>
              <a:t>카페 </a:t>
            </a:r>
            <a:r>
              <a:rPr lang="en-US" altLang="ko-KR" sz="700" dirty="0">
                <a:solidFill>
                  <a:schemeClr val="tx1"/>
                </a:solidFill>
                <a:latin typeface="+mj-ea"/>
                <a:ea typeface="+mj-ea"/>
              </a:rPr>
              <a:t>1</a:t>
            </a:r>
            <a:r>
              <a:rPr lang="ko-KR" altLang="en-US" sz="700" dirty="0">
                <a:solidFill>
                  <a:schemeClr val="tx1"/>
                </a:solidFill>
                <a:latin typeface="+mj-ea"/>
                <a:ea typeface="+mj-ea"/>
              </a:rPr>
              <a:t>위</a:t>
            </a: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A5BE310F-C5C5-4D97-9A74-962AAE2F2644}"/>
              </a:ext>
            </a:extLst>
          </p:cNvPr>
          <p:cNvSpPr/>
          <p:nvPr/>
        </p:nvSpPr>
        <p:spPr>
          <a:xfrm>
            <a:off x="7471119" y="2992504"/>
            <a:ext cx="666076" cy="176372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+mj-ea"/>
                <a:ea typeface="+mj-ea"/>
              </a:rPr>
              <a:t>놀거리</a:t>
            </a:r>
            <a:r>
              <a:rPr lang="ko-KR" altLang="en-US" sz="700" dirty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r>
              <a:rPr lang="en-US" altLang="ko-KR" sz="700" dirty="0">
                <a:solidFill>
                  <a:schemeClr val="tx1"/>
                </a:solidFill>
                <a:latin typeface="+mj-ea"/>
                <a:ea typeface="+mj-ea"/>
              </a:rPr>
              <a:t>1</a:t>
            </a:r>
            <a:r>
              <a:rPr lang="ko-KR" altLang="en-US" sz="700" dirty="0">
                <a:solidFill>
                  <a:schemeClr val="tx1"/>
                </a:solidFill>
                <a:latin typeface="+mj-ea"/>
                <a:ea typeface="+mj-ea"/>
              </a:rPr>
              <a:t>위</a:t>
            </a: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66360618-5DBF-4905-991A-DC8A6CC2286C}"/>
              </a:ext>
            </a:extLst>
          </p:cNvPr>
          <p:cNvSpPr/>
          <p:nvPr/>
        </p:nvSpPr>
        <p:spPr>
          <a:xfrm>
            <a:off x="8207548" y="2992504"/>
            <a:ext cx="666076" cy="176372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>
                <a:solidFill>
                  <a:schemeClr val="tx1"/>
                </a:solidFill>
                <a:latin typeface="+mj-ea"/>
                <a:ea typeface="+mj-ea"/>
              </a:rPr>
              <a:t>Tag </a:t>
            </a:r>
            <a:r>
              <a:rPr lang="ko-KR" altLang="en-US" sz="500" dirty="0">
                <a:solidFill>
                  <a:schemeClr val="tx1"/>
                </a:solidFill>
                <a:latin typeface="+mj-ea"/>
                <a:ea typeface="+mj-ea"/>
              </a:rPr>
              <a:t>기반 판단</a:t>
            </a: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9188921-B3C7-4CB8-9D42-CF78FA047993}"/>
              </a:ext>
            </a:extLst>
          </p:cNvPr>
          <p:cNvSpPr/>
          <p:nvPr/>
        </p:nvSpPr>
        <p:spPr>
          <a:xfrm>
            <a:off x="5414058" y="1127292"/>
            <a:ext cx="666076" cy="176372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" dirty="0">
                <a:solidFill>
                  <a:schemeClr val="tx1"/>
                </a:solidFill>
                <a:latin typeface="+mj-ea"/>
                <a:ea typeface="+mj-ea"/>
              </a:rPr>
              <a:t>카페 </a:t>
            </a:r>
            <a:r>
              <a:rPr lang="ko-KR" altLang="en-US" sz="500" dirty="0">
                <a:solidFill>
                  <a:schemeClr val="tx1"/>
                </a:solidFill>
                <a:latin typeface="+mj-ea"/>
              </a:rPr>
              <a:t>가중치 ↑</a:t>
            </a:r>
            <a:r>
              <a:rPr lang="ko-KR" altLang="en-US" sz="500" dirty="0">
                <a:solidFill>
                  <a:schemeClr val="tx1"/>
                </a:solidFill>
                <a:latin typeface="+mj-ea"/>
                <a:ea typeface="+mj-ea"/>
              </a:rPr>
              <a:t> </a:t>
            </a: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9F72C5D7-F3F8-498A-BFCA-1108D180B60C}"/>
              </a:ext>
            </a:extLst>
          </p:cNvPr>
          <p:cNvSpPr/>
          <p:nvPr/>
        </p:nvSpPr>
        <p:spPr>
          <a:xfrm>
            <a:off x="6170499" y="1127292"/>
            <a:ext cx="666076" cy="176372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dirty="0" err="1">
                <a:solidFill>
                  <a:schemeClr val="tx1"/>
                </a:solidFill>
                <a:latin typeface="+mj-ea"/>
              </a:rPr>
              <a:t>놀거리</a:t>
            </a:r>
            <a:r>
              <a:rPr lang="ko-KR" altLang="en-US" sz="400" dirty="0">
                <a:solidFill>
                  <a:schemeClr val="tx1"/>
                </a:solidFill>
                <a:latin typeface="+mj-ea"/>
              </a:rPr>
              <a:t> 가중치 ↑</a:t>
            </a:r>
            <a:endParaRPr lang="ko-KR" altLang="en-US" sz="4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B5D2C21A-4814-48F3-836E-E4C8B0666325}"/>
              </a:ext>
            </a:extLst>
          </p:cNvPr>
          <p:cNvSpPr/>
          <p:nvPr/>
        </p:nvSpPr>
        <p:spPr>
          <a:xfrm>
            <a:off x="6928449" y="1141187"/>
            <a:ext cx="666076" cy="176372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>
                <a:solidFill>
                  <a:schemeClr val="tx1"/>
                </a:solidFill>
                <a:latin typeface="+mj-ea"/>
                <a:ea typeface="+mj-ea"/>
              </a:rPr>
              <a:t>Tag </a:t>
            </a:r>
            <a:r>
              <a:rPr lang="ko-KR" altLang="en-US" sz="500" dirty="0">
                <a:solidFill>
                  <a:schemeClr val="tx1"/>
                </a:solidFill>
                <a:latin typeface="+mj-ea"/>
                <a:ea typeface="+mj-ea"/>
              </a:rPr>
              <a:t>기반 판단</a:t>
            </a:r>
          </a:p>
        </p:txBody>
      </p:sp>
      <p:cxnSp>
        <p:nvCxnSpPr>
          <p:cNvPr id="107" name="직선 연결선 106">
            <a:extLst>
              <a:ext uri="{FF2B5EF4-FFF2-40B4-BE49-F238E27FC236}">
                <a16:creationId xmlns:a16="http://schemas.microsoft.com/office/drawing/2014/main" id="{A8958CBA-B7E6-4017-8F2B-AEEEBF9A31E2}"/>
              </a:ext>
            </a:extLst>
          </p:cNvPr>
          <p:cNvCxnSpPr>
            <a:stCxn id="55" idx="3"/>
          </p:cNvCxnSpPr>
          <p:nvPr/>
        </p:nvCxnSpPr>
        <p:spPr>
          <a:xfrm>
            <a:off x="5300637" y="2131250"/>
            <a:ext cx="1960850" cy="8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타원 107">
            <a:extLst>
              <a:ext uri="{FF2B5EF4-FFF2-40B4-BE49-F238E27FC236}">
                <a16:creationId xmlns:a16="http://schemas.microsoft.com/office/drawing/2014/main" id="{4B0BBD55-A92A-4822-8C22-AEB0454DD894}"/>
              </a:ext>
            </a:extLst>
          </p:cNvPr>
          <p:cNvSpPr/>
          <p:nvPr/>
        </p:nvSpPr>
        <p:spPr>
          <a:xfrm>
            <a:off x="5732692" y="210370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9828297A-A9DC-417B-BFBC-04FAA2E1932B}"/>
              </a:ext>
            </a:extLst>
          </p:cNvPr>
          <p:cNvSpPr/>
          <p:nvPr/>
        </p:nvSpPr>
        <p:spPr>
          <a:xfrm>
            <a:off x="6467537" y="210370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1E6CA39E-89EC-488E-A78A-6B520BBA8163}"/>
              </a:ext>
            </a:extLst>
          </p:cNvPr>
          <p:cNvSpPr/>
          <p:nvPr/>
        </p:nvSpPr>
        <p:spPr>
          <a:xfrm>
            <a:off x="7232170" y="2103702"/>
            <a:ext cx="72000" cy="7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F24E207E-B1CF-47B5-84FD-40F78C54B386}"/>
              </a:ext>
            </a:extLst>
          </p:cNvPr>
          <p:cNvCxnSpPr>
            <a:stCxn id="64" idx="0"/>
            <a:endCxn id="96" idx="2"/>
          </p:cNvCxnSpPr>
          <p:nvPr/>
        </p:nvCxnSpPr>
        <p:spPr>
          <a:xfrm flipH="1" flipV="1">
            <a:off x="5747096" y="1303664"/>
            <a:ext cx="11857" cy="1937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화살표 연결선 119">
            <a:extLst>
              <a:ext uri="{FF2B5EF4-FFF2-40B4-BE49-F238E27FC236}">
                <a16:creationId xmlns:a16="http://schemas.microsoft.com/office/drawing/2014/main" id="{3F030D97-C90A-46F1-A19D-A39CF44AFC2E}"/>
              </a:ext>
            </a:extLst>
          </p:cNvPr>
          <p:cNvCxnSpPr>
            <a:stCxn id="65" idx="0"/>
            <a:endCxn id="97" idx="2"/>
          </p:cNvCxnSpPr>
          <p:nvPr/>
        </p:nvCxnSpPr>
        <p:spPr>
          <a:xfrm flipH="1" flipV="1">
            <a:off x="6503537" y="1303664"/>
            <a:ext cx="6683" cy="185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AC6213C8-9219-4F80-93C8-80D3107FC660}"/>
              </a:ext>
            </a:extLst>
          </p:cNvPr>
          <p:cNvCxnSpPr>
            <a:stCxn id="66" idx="0"/>
            <a:endCxn id="98" idx="2"/>
          </p:cNvCxnSpPr>
          <p:nvPr/>
        </p:nvCxnSpPr>
        <p:spPr>
          <a:xfrm flipV="1">
            <a:off x="7261487" y="1317559"/>
            <a:ext cx="0" cy="183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9340B03B-BB20-46A6-AECB-B9F618842097}"/>
              </a:ext>
            </a:extLst>
          </p:cNvPr>
          <p:cNvSpPr/>
          <p:nvPr/>
        </p:nvSpPr>
        <p:spPr>
          <a:xfrm>
            <a:off x="5740280" y="529003"/>
            <a:ext cx="1512168" cy="304936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+mj-ea"/>
                <a:ea typeface="+mj-ea"/>
              </a:rPr>
              <a:t>우선순위 </a:t>
            </a:r>
            <a:r>
              <a:rPr lang="en-US" altLang="ko-KR" sz="800" dirty="0">
                <a:solidFill>
                  <a:schemeClr val="tx1"/>
                </a:solidFill>
                <a:latin typeface="+mj-ea"/>
                <a:ea typeface="+mj-ea"/>
              </a:rPr>
              <a:t>&amp; </a:t>
            </a:r>
            <a:r>
              <a:rPr lang="ko-KR" altLang="en-US" sz="800" dirty="0">
                <a:solidFill>
                  <a:schemeClr val="tx1"/>
                </a:solidFill>
                <a:latin typeface="+mj-ea"/>
                <a:ea typeface="+mj-ea"/>
              </a:rPr>
              <a:t>거리 </a:t>
            </a:r>
            <a:r>
              <a:rPr lang="en-US" altLang="ko-KR" sz="800" dirty="0">
                <a:solidFill>
                  <a:schemeClr val="tx1"/>
                </a:solidFill>
                <a:latin typeface="+mj-ea"/>
                <a:ea typeface="+mj-ea"/>
              </a:rPr>
              <a:t>&amp; </a:t>
            </a:r>
            <a:r>
              <a:rPr lang="ko-KR" altLang="en-US" sz="800" dirty="0">
                <a:solidFill>
                  <a:schemeClr val="tx1"/>
                </a:solidFill>
                <a:latin typeface="+mj-ea"/>
                <a:ea typeface="+mj-ea"/>
              </a:rPr>
              <a:t>미세먼지</a:t>
            </a:r>
            <a:endParaRPr lang="en-US" altLang="ko-KR" sz="8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800" dirty="0">
                <a:solidFill>
                  <a:schemeClr val="tx1"/>
                </a:solidFill>
                <a:latin typeface="+mj-ea"/>
                <a:ea typeface="+mj-ea"/>
              </a:rPr>
              <a:t>Weight </a:t>
            </a:r>
            <a:r>
              <a:rPr lang="ko-KR" altLang="en-US" sz="800" dirty="0">
                <a:solidFill>
                  <a:schemeClr val="tx1"/>
                </a:solidFill>
                <a:latin typeface="+mj-ea"/>
                <a:ea typeface="+mj-ea"/>
              </a:rPr>
              <a:t>계산 </a:t>
            </a:r>
          </a:p>
        </p:txBody>
      </p:sp>
      <p:cxnSp>
        <p:nvCxnSpPr>
          <p:cNvPr id="126" name="연결선: 꺾임 125">
            <a:extLst>
              <a:ext uri="{FF2B5EF4-FFF2-40B4-BE49-F238E27FC236}">
                <a16:creationId xmlns:a16="http://schemas.microsoft.com/office/drawing/2014/main" id="{024B4DB1-C796-451B-96E6-4EE908C1301B}"/>
              </a:ext>
            </a:extLst>
          </p:cNvPr>
          <p:cNvCxnSpPr>
            <a:stCxn id="96" idx="0"/>
            <a:endCxn id="124" idx="2"/>
          </p:cNvCxnSpPr>
          <p:nvPr/>
        </p:nvCxnSpPr>
        <p:spPr>
          <a:xfrm rot="5400000" flipH="1" flipV="1">
            <a:off x="5975054" y="605982"/>
            <a:ext cx="293353" cy="74926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4E190548-9F9C-46C9-89B3-60A0F23D9878}"/>
              </a:ext>
            </a:extLst>
          </p:cNvPr>
          <p:cNvCxnSpPr>
            <a:cxnSpLocks/>
            <a:stCxn id="97" idx="0"/>
          </p:cNvCxnSpPr>
          <p:nvPr/>
        </p:nvCxnSpPr>
        <p:spPr>
          <a:xfrm flipV="1">
            <a:off x="6503537" y="979842"/>
            <a:ext cx="0" cy="1474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연결선: 꺾임 129">
            <a:extLst>
              <a:ext uri="{FF2B5EF4-FFF2-40B4-BE49-F238E27FC236}">
                <a16:creationId xmlns:a16="http://schemas.microsoft.com/office/drawing/2014/main" id="{A73B3BF2-5E44-4BBC-A697-750A3E435BEB}"/>
              </a:ext>
            </a:extLst>
          </p:cNvPr>
          <p:cNvCxnSpPr>
            <a:cxnSpLocks/>
          </p:cNvCxnSpPr>
          <p:nvPr/>
        </p:nvCxnSpPr>
        <p:spPr>
          <a:xfrm rot="10800000">
            <a:off x="6503181" y="980617"/>
            <a:ext cx="736994" cy="150251"/>
          </a:xfrm>
          <a:prstGeom prst="bentConnector3">
            <a:avLst>
              <a:gd name="adj1" fmla="val -19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연결선 141">
            <a:extLst>
              <a:ext uri="{FF2B5EF4-FFF2-40B4-BE49-F238E27FC236}">
                <a16:creationId xmlns:a16="http://schemas.microsoft.com/office/drawing/2014/main" id="{9E1D9213-9DA4-41A1-AE17-AE2CB120FF56}"/>
              </a:ext>
            </a:extLst>
          </p:cNvPr>
          <p:cNvCxnSpPr>
            <a:cxnSpLocks/>
          </p:cNvCxnSpPr>
          <p:nvPr/>
        </p:nvCxnSpPr>
        <p:spPr>
          <a:xfrm flipV="1">
            <a:off x="7837596" y="2840276"/>
            <a:ext cx="0" cy="1474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연결선: 꺾임 142">
            <a:extLst>
              <a:ext uri="{FF2B5EF4-FFF2-40B4-BE49-F238E27FC236}">
                <a16:creationId xmlns:a16="http://schemas.microsoft.com/office/drawing/2014/main" id="{227E8F95-CD35-46E2-ABEB-A3AC446EC3B9}"/>
              </a:ext>
            </a:extLst>
          </p:cNvPr>
          <p:cNvCxnSpPr>
            <a:cxnSpLocks/>
          </p:cNvCxnSpPr>
          <p:nvPr/>
        </p:nvCxnSpPr>
        <p:spPr>
          <a:xfrm rot="10800000">
            <a:off x="7837240" y="2841051"/>
            <a:ext cx="736994" cy="150251"/>
          </a:xfrm>
          <a:prstGeom prst="bentConnector3">
            <a:avLst>
              <a:gd name="adj1" fmla="val -19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연결선: 꺾임 145">
            <a:extLst>
              <a:ext uri="{FF2B5EF4-FFF2-40B4-BE49-F238E27FC236}">
                <a16:creationId xmlns:a16="http://schemas.microsoft.com/office/drawing/2014/main" id="{1A496155-C79C-4394-B04D-94138E93009D}"/>
              </a:ext>
            </a:extLst>
          </p:cNvPr>
          <p:cNvCxnSpPr>
            <a:stCxn id="93" idx="0"/>
          </p:cNvCxnSpPr>
          <p:nvPr/>
        </p:nvCxnSpPr>
        <p:spPr>
          <a:xfrm rot="5400000" flipH="1" flipV="1">
            <a:off x="7366364" y="2521628"/>
            <a:ext cx="152228" cy="78952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연결선: 꺾임 147">
            <a:extLst>
              <a:ext uri="{FF2B5EF4-FFF2-40B4-BE49-F238E27FC236}">
                <a16:creationId xmlns:a16="http://schemas.microsoft.com/office/drawing/2014/main" id="{8D4DAAE7-24E3-4507-931A-6D354A08ADB5}"/>
              </a:ext>
            </a:extLst>
          </p:cNvPr>
          <p:cNvCxnSpPr>
            <a:endCxn id="124" idx="3"/>
          </p:cNvCxnSpPr>
          <p:nvPr/>
        </p:nvCxnSpPr>
        <p:spPr>
          <a:xfrm rot="16200000" flipV="1">
            <a:off x="6561014" y="1372906"/>
            <a:ext cx="2158805" cy="77593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화살표 연결선 149">
            <a:extLst>
              <a:ext uri="{FF2B5EF4-FFF2-40B4-BE49-F238E27FC236}">
                <a16:creationId xmlns:a16="http://schemas.microsoft.com/office/drawing/2014/main" id="{1E41E50A-C650-4F8D-8F81-243491B8B177}"/>
              </a:ext>
            </a:extLst>
          </p:cNvPr>
          <p:cNvCxnSpPr>
            <a:stCxn id="42" idx="0"/>
            <a:endCxn id="93" idx="2"/>
          </p:cNvCxnSpPr>
          <p:nvPr/>
        </p:nvCxnSpPr>
        <p:spPr>
          <a:xfrm flipV="1">
            <a:off x="7047716" y="3168876"/>
            <a:ext cx="0" cy="158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CD2620A4-FC36-4855-A9B3-3243F7DF3876}"/>
              </a:ext>
            </a:extLst>
          </p:cNvPr>
          <p:cNvCxnSpPr>
            <a:stCxn id="43" idx="0"/>
            <a:endCxn id="94" idx="2"/>
          </p:cNvCxnSpPr>
          <p:nvPr/>
        </p:nvCxnSpPr>
        <p:spPr>
          <a:xfrm flipV="1">
            <a:off x="7795241" y="3168876"/>
            <a:ext cx="8916" cy="158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직선 화살표 연결선 153">
            <a:extLst>
              <a:ext uri="{FF2B5EF4-FFF2-40B4-BE49-F238E27FC236}">
                <a16:creationId xmlns:a16="http://schemas.microsoft.com/office/drawing/2014/main" id="{0AA44A8B-F49D-4A49-90AF-748203797E73}"/>
              </a:ext>
            </a:extLst>
          </p:cNvPr>
          <p:cNvCxnSpPr>
            <a:stCxn id="44" idx="0"/>
            <a:endCxn id="95" idx="2"/>
          </p:cNvCxnSpPr>
          <p:nvPr/>
        </p:nvCxnSpPr>
        <p:spPr>
          <a:xfrm flipH="1" flipV="1">
            <a:off x="8540586" y="3168876"/>
            <a:ext cx="2180" cy="158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ED7B2B05-BDC7-4854-BB07-27EB7CDEE6A6}"/>
              </a:ext>
            </a:extLst>
          </p:cNvPr>
          <p:cNvSpPr/>
          <p:nvPr/>
        </p:nvSpPr>
        <p:spPr>
          <a:xfrm>
            <a:off x="4529262" y="1505912"/>
            <a:ext cx="666076" cy="304936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+mj-ea"/>
                <a:ea typeface="+mj-ea"/>
              </a:rPr>
              <a:t>밥 </a:t>
            </a:r>
            <a:r>
              <a:rPr lang="en-US" altLang="ko-KR" sz="800" dirty="0">
                <a:solidFill>
                  <a:schemeClr val="tx1"/>
                </a:solidFill>
                <a:latin typeface="+mj-ea"/>
                <a:ea typeface="+mj-ea"/>
              </a:rPr>
              <a:t>1</a:t>
            </a:r>
            <a:r>
              <a:rPr lang="ko-KR" altLang="en-US" sz="800" dirty="0">
                <a:solidFill>
                  <a:schemeClr val="tx1"/>
                </a:solidFill>
                <a:latin typeface="+mj-ea"/>
                <a:ea typeface="+mj-ea"/>
              </a:rPr>
              <a:t>위</a:t>
            </a:r>
          </a:p>
        </p:txBody>
      </p:sp>
      <p:cxnSp>
        <p:nvCxnSpPr>
          <p:cNvPr id="158" name="연결선: 꺾임 157">
            <a:extLst>
              <a:ext uri="{FF2B5EF4-FFF2-40B4-BE49-F238E27FC236}">
                <a16:creationId xmlns:a16="http://schemas.microsoft.com/office/drawing/2014/main" id="{ED451F75-E50D-4CA9-9CC9-660971E31072}"/>
              </a:ext>
            </a:extLst>
          </p:cNvPr>
          <p:cNvCxnSpPr>
            <a:stCxn id="156" idx="0"/>
            <a:endCxn id="124" idx="1"/>
          </p:cNvCxnSpPr>
          <p:nvPr/>
        </p:nvCxnSpPr>
        <p:spPr>
          <a:xfrm rot="5400000" flipH="1" flipV="1">
            <a:off x="4889070" y="654702"/>
            <a:ext cx="824441" cy="8779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직선 화살표 연결선 159">
            <a:extLst>
              <a:ext uri="{FF2B5EF4-FFF2-40B4-BE49-F238E27FC236}">
                <a16:creationId xmlns:a16="http://schemas.microsoft.com/office/drawing/2014/main" id="{CB2D3BAC-21E9-4E0A-8D95-4897E338386B}"/>
              </a:ext>
            </a:extLst>
          </p:cNvPr>
          <p:cNvCxnSpPr>
            <a:endCxn id="156" idx="2"/>
          </p:cNvCxnSpPr>
          <p:nvPr/>
        </p:nvCxnSpPr>
        <p:spPr>
          <a:xfrm flipV="1">
            <a:off x="4862300" y="1810848"/>
            <a:ext cx="0" cy="16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1503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2EE863-057A-4064-8DE8-700771B9ACE9}"/>
              </a:ext>
            </a:extLst>
          </p:cNvPr>
          <p:cNvSpPr/>
          <p:nvPr/>
        </p:nvSpPr>
        <p:spPr>
          <a:xfrm>
            <a:off x="734291" y="2627605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서울시 행정구역 선택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2628C8-F70D-4730-BE2A-F16663471496}"/>
              </a:ext>
            </a:extLst>
          </p:cNvPr>
          <p:cNvSpPr/>
          <p:nvPr/>
        </p:nvSpPr>
        <p:spPr>
          <a:xfrm>
            <a:off x="734291" y="3540229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선택 구역 내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Tag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기반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Graph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생성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437F5A0-DF8E-4A72-B6FF-2225FF21D6CF}"/>
              </a:ext>
            </a:extLst>
          </p:cNvPr>
          <p:cNvSpPr/>
          <p:nvPr/>
        </p:nvSpPr>
        <p:spPr>
          <a:xfrm>
            <a:off x="734291" y="802357"/>
            <a:ext cx="2952328" cy="411510"/>
          </a:xfrm>
          <a:prstGeom prst="rect">
            <a:avLst/>
          </a:prstGeom>
          <a:solidFill>
            <a:srgbClr val="FFD1D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데이트를 위한 기본 경로 카테고리 선택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3DD8BB-6692-4A2C-B09C-33772B6A0F28}"/>
              </a:ext>
            </a:extLst>
          </p:cNvPr>
          <p:cNvSpPr/>
          <p:nvPr/>
        </p:nvSpPr>
        <p:spPr>
          <a:xfrm>
            <a:off x="748562" y="1714981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사용자의 취향 기반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TAG 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선택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D83BA49-8B73-43F1-BCA2-2D18EFC23770}"/>
              </a:ext>
            </a:extLst>
          </p:cNvPr>
          <p:cNvSpPr/>
          <p:nvPr/>
        </p:nvSpPr>
        <p:spPr>
          <a:xfrm>
            <a:off x="734291" y="4452853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최종 데이트 코스 추천</a:t>
            </a: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D27D692A-ADD2-4DD9-9612-1DBACE1D227B}"/>
              </a:ext>
            </a:extLst>
          </p:cNvPr>
          <p:cNvSpPr/>
          <p:nvPr/>
        </p:nvSpPr>
        <p:spPr>
          <a:xfrm>
            <a:off x="2085500" y="1324134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E14B172E-905C-4A30-8CA4-BF0288975872}"/>
              </a:ext>
            </a:extLst>
          </p:cNvPr>
          <p:cNvSpPr/>
          <p:nvPr/>
        </p:nvSpPr>
        <p:spPr>
          <a:xfrm>
            <a:off x="2085500" y="2222562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CA53C0A-D193-4F7A-8A7C-8530549B03DC}"/>
              </a:ext>
            </a:extLst>
          </p:cNvPr>
          <p:cNvSpPr/>
          <p:nvPr/>
        </p:nvSpPr>
        <p:spPr>
          <a:xfrm>
            <a:off x="2085500" y="3131467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33D9D472-B124-43CA-AA6A-5D17038F1473}"/>
              </a:ext>
            </a:extLst>
          </p:cNvPr>
          <p:cNvSpPr/>
          <p:nvPr/>
        </p:nvSpPr>
        <p:spPr>
          <a:xfrm>
            <a:off x="2085500" y="4031393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6AA8E9E-425F-4D58-80CB-696C89EA9DF6}"/>
              </a:ext>
            </a:extLst>
          </p:cNvPr>
          <p:cNvSpPr/>
          <p:nvPr/>
        </p:nvSpPr>
        <p:spPr>
          <a:xfrm>
            <a:off x="4459589" y="2706337"/>
            <a:ext cx="929090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D0599769-8805-4A7F-9E03-BEFFC21348D9}"/>
              </a:ext>
            </a:extLst>
          </p:cNvPr>
          <p:cNvSpPr/>
          <p:nvPr/>
        </p:nvSpPr>
        <p:spPr>
          <a:xfrm>
            <a:off x="6081822" y="2704214"/>
            <a:ext cx="929090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8F044F5-631C-4A21-8C7F-01F77F14B6AB}"/>
              </a:ext>
            </a:extLst>
          </p:cNvPr>
          <p:cNvSpPr/>
          <p:nvPr/>
        </p:nvSpPr>
        <p:spPr>
          <a:xfrm>
            <a:off x="7709603" y="2706337"/>
            <a:ext cx="929090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ko-KR" altLang="en-US" sz="14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A6D9FEB5-16B1-4987-AC77-1C5AD2E4ED3C}"/>
              </a:ext>
            </a:extLst>
          </p:cNvPr>
          <p:cNvSpPr/>
          <p:nvPr/>
        </p:nvSpPr>
        <p:spPr>
          <a:xfrm>
            <a:off x="4459589" y="2101725"/>
            <a:ext cx="2060741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 시작 시간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&gt; 12:00</a:t>
            </a:r>
            <a:endParaRPr lang="ko-KR" altLang="en-US" sz="12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260E8333-C299-4B4C-8C1D-7B995B1EA2A4}"/>
              </a:ext>
            </a:extLst>
          </p:cNvPr>
          <p:cNvSpPr/>
          <p:nvPr/>
        </p:nvSpPr>
        <p:spPr>
          <a:xfrm>
            <a:off x="6570080" y="2101725"/>
            <a:ext cx="2060741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 종료 시간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&gt; 16:00</a:t>
            </a:r>
            <a:endParaRPr lang="ko-KR" altLang="en-US" sz="12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042787A-2EC6-45C4-916C-A40E87662F90}"/>
              </a:ext>
            </a:extLst>
          </p:cNvPr>
          <p:cNvSpPr txBox="1"/>
          <p:nvPr/>
        </p:nvSpPr>
        <p:spPr>
          <a:xfrm>
            <a:off x="5388679" y="1468330"/>
            <a:ext cx="246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INFORMATION</a:t>
            </a:r>
          </a:p>
        </p:txBody>
      </p:sp>
    </p:spTree>
    <p:extLst>
      <p:ext uri="{BB962C8B-B14F-4D97-AF65-F5344CB8AC3E}">
        <p14:creationId xmlns:p14="http://schemas.microsoft.com/office/powerpoint/2010/main" val="739458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1799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71550" y="2387700"/>
            <a:ext cx="2111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Contents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C4A24E0-25C9-42FC-81FF-E03502569E4D}"/>
              </a:ext>
            </a:extLst>
          </p:cNvPr>
          <p:cNvGrpSpPr/>
          <p:nvPr/>
        </p:nvGrpSpPr>
        <p:grpSpPr>
          <a:xfrm>
            <a:off x="1907704" y="2070835"/>
            <a:ext cx="401560" cy="305708"/>
            <a:chOff x="7175297" y="2202803"/>
            <a:chExt cx="401560" cy="305708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1BD0D9A-0EC5-452D-A0B6-1A0890DA6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15964">
              <a:off x="7271149" y="2202803"/>
              <a:ext cx="305708" cy="305708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43DA3B7F-0E25-4DF4-88B9-E9BFFE7FD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9919">
              <a:off x="7175297" y="2366372"/>
              <a:ext cx="121997" cy="121997"/>
            </a:xfrm>
            <a:prstGeom prst="rect">
              <a:avLst/>
            </a:prstGeom>
          </p:spPr>
        </p:pic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4214B04-4F5F-419B-AE87-14B1B315615E}"/>
              </a:ext>
            </a:extLst>
          </p:cNvPr>
          <p:cNvCxnSpPr/>
          <p:nvPr/>
        </p:nvCxnSpPr>
        <p:spPr>
          <a:xfrm>
            <a:off x="3341270" y="1893245"/>
            <a:ext cx="0" cy="1714559"/>
          </a:xfrm>
          <a:prstGeom prst="line">
            <a:avLst/>
          </a:prstGeom>
          <a:ln w="76200">
            <a:solidFill>
              <a:srgbClr val="FD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05CAFD67-0267-4D94-B57C-86C2823D254C}"/>
              </a:ext>
            </a:extLst>
          </p:cNvPr>
          <p:cNvGrpSpPr/>
          <p:nvPr/>
        </p:nvGrpSpPr>
        <p:grpSpPr>
          <a:xfrm>
            <a:off x="3851920" y="1073015"/>
            <a:ext cx="4176459" cy="3355018"/>
            <a:chOff x="3845326" y="647435"/>
            <a:chExt cx="4176459" cy="3355018"/>
          </a:xfrm>
        </p:grpSpPr>
        <p:grpSp>
          <p:nvGrpSpPr>
            <p:cNvPr id="15" name="그룹 14"/>
            <p:cNvGrpSpPr/>
            <p:nvPr/>
          </p:nvGrpSpPr>
          <p:grpSpPr>
            <a:xfrm>
              <a:off x="3850805" y="647435"/>
              <a:ext cx="495955" cy="495955"/>
              <a:chOff x="1331639" y="1650178"/>
              <a:chExt cx="495955" cy="495955"/>
            </a:xfrm>
          </p:grpSpPr>
          <p:pic>
            <p:nvPicPr>
              <p:cNvPr id="13" name="그림 1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1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2518228-0A8A-4F98-BAA0-7410C41939EA}"/>
                </a:ext>
              </a:extLst>
            </p:cNvPr>
            <p:cNvSpPr txBox="1"/>
            <p:nvPr/>
          </p:nvSpPr>
          <p:spPr>
            <a:xfrm>
              <a:off x="4751633" y="653376"/>
              <a:ext cx="28284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Project Description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3970558-E112-4E87-ADD5-355F69AADABF}"/>
                </a:ext>
              </a:extLst>
            </p:cNvPr>
            <p:cNvSpPr txBox="1"/>
            <p:nvPr/>
          </p:nvSpPr>
          <p:spPr>
            <a:xfrm>
              <a:off x="4751633" y="1367788"/>
              <a:ext cx="25186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</a:t>
              </a: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3851459" y="1383036"/>
              <a:ext cx="495955" cy="495955"/>
              <a:chOff x="1331639" y="1650178"/>
              <a:chExt cx="495955" cy="495955"/>
            </a:xfrm>
          </p:grpSpPr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18" name="TextBox 17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DFDB0B4-784E-43C5-961A-28C4C5A69029}"/>
                </a:ext>
              </a:extLst>
            </p:cNvPr>
            <p:cNvSpPr txBox="1"/>
            <p:nvPr/>
          </p:nvSpPr>
          <p:spPr>
            <a:xfrm>
              <a:off x="4751633" y="2119829"/>
              <a:ext cx="23871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Implementation</a:t>
              </a:r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3850806" y="2103389"/>
              <a:ext cx="495955" cy="495955"/>
              <a:chOff x="1331639" y="1650178"/>
              <a:chExt cx="495955" cy="495955"/>
            </a:xfrm>
          </p:grpSpPr>
          <p:pic>
            <p:nvPicPr>
              <p:cNvPr id="20" name="그림 1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21" name="TextBox 20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3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492B606-5BD0-41F5-9E32-D6363D436805}"/>
                </a:ext>
              </a:extLst>
            </p:cNvPr>
            <p:cNvGrpSpPr/>
            <p:nvPr/>
          </p:nvGrpSpPr>
          <p:grpSpPr>
            <a:xfrm>
              <a:off x="3845326" y="2828372"/>
              <a:ext cx="495955" cy="1174081"/>
              <a:chOff x="1331639" y="1650178"/>
              <a:chExt cx="495955" cy="1174081"/>
            </a:xfrm>
          </p:grpSpPr>
          <p:pic>
            <p:nvPicPr>
              <p:cNvPr id="35" name="그림 34">
                <a:extLst>
                  <a:ext uri="{FF2B5EF4-FFF2-40B4-BE49-F238E27FC236}">
                    <a16:creationId xmlns:a16="http://schemas.microsoft.com/office/drawing/2014/main" id="{AE419CFE-7120-4FF9-8C2E-D968E2BBBD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2C71150-9C8E-4460-A438-ADFA9854FCB0}"/>
                  </a:ext>
                </a:extLst>
              </p:cNvPr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4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CD730835-48B3-484B-B5DC-D6EECF0765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2328304"/>
                <a:ext cx="495955" cy="495955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333E6B0-DA86-4346-813C-663C9B4421BD}"/>
                  </a:ext>
                </a:extLst>
              </p:cNvPr>
              <p:cNvSpPr txBox="1"/>
              <p:nvPr/>
            </p:nvSpPr>
            <p:spPr>
              <a:xfrm>
                <a:off x="1418354" y="2381149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5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44B38E9-7966-4C09-BD9F-67EEB2B7F5DD}"/>
                </a:ext>
              </a:extLst>
            </p:cNvPr>
            <p:cNvSpPr txBox="1"/>
            <p:nvPr/>
          </p:nvSpPr>
          <p:spPr>
            <a:xfrm>
              <a:off x="4751633" y="2813243"/>
              <a:ext cx="32701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Testing &amp; Evaluation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1C5403-62DF-4721-A6A0-5440A670A915}"/>
                </a:ext>
              </a:extLst>
            </p:cNvPr>
            <p:cNvSpPr txBox="1"/>
            <p:nvPr/>
          </p:nvSpPr>
          <p:spPr>
            <a:xfrm>
              <a:off x="4751633" y="3523642"/>
              <a:ext cx="32701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Q&amp;A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72665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2EE863-057A-4064-8DE8-700771B9ACE9}"/>
              </a:ext>
            </a:extLst>
          </p:cNvPr>
          <p:cNvSpPr/>
          <p:nvPr/>
        </p:nvSpPr>
        <p:spPr>
          <a:xfrm>
            <a:off x="734291" y="2627605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서울시 행정구역 선택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2628C8-F70D-4730-BE2A-F16663471496}"/>
              </a:ext>
            </a:extLst>
          </p:cNvPr>
          <p:cNvSpPr/>
          <p:nvPr/>
        </p:nvSpPr>
        <p:spPr>
          <a:xfrm>
            <a:off x="734291" y="3540229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선택 구역 내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Tag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기반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Graph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생성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437F5A0-DF8E-4A72-B6FF-2225FF21D6CF}"/>
              </a:ext>
            </a:extLst>
          </p:cNvPr>
          <p:cNvSpPr/>
          <p:nvPr/>
        </p:nvSpPr>
        <p:spPr>
          <a:xfrm>
            <a:off x="734291" y="802357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데이트를 위한 기본 경로 카테고리 선택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3DD8BB-6692-4A2C-B09C-33772B6A0F28}"/>
              </a:ext>
            </a:extLst>
          </p:cNvPr>
          <p:cNvSpPr/>
          <p:nvPr/>
        </p:nvSpPr>
        <p:spPr>
          <a:xfrm>
            <a:off x="748562" y="1714981"/>
            <a:ext cx="2952328" cy="411510"/>
          </a:xfrm>
          <a:prstGeom prst="rect">
            <a:avLst/>
          </a:prstGeom>
          <a:solidFill>
            <a:srgbClr val="FFD1D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사용자의 취향 기반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TAG 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선택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D83BA49-8B73-43F1-BCA2-2D18EFC23770}"/>
              </a:ext>
            </a:extLst>
          </p:cNvPr>
          <p:cNvSpPr/>
          <p:nvPr/>
        </p:nvSpPr>
        <p:spPr>
          <a:xfrm>
            <a:off x="734291" y="4452853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최종 데이트 코스 추천</a:t>
            </a: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D27D692A-ADD2-4DD9-9612-1DBACE1D227B}"/>
              </a:ext>
            </a:extLst>
          </p:cNvPr>
          <p:cNvSpPr/>
          <p:nvPr/>
        </p:nvSpPr>
        <p:spPr>
          <a:xfrm>
            <a:off x="2085500" y="1324134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E14B172E-905C-4A30-8CA4-BF0288975872}"/>
              </a:ext>
            </a:extLst>
          </p:cNvPr>
          <p:cNvSpPr/>
          <p:nvPr/>
        </p:nvSpPr>
        <p:spPr>
          <a:xfrm>
            <a:off x="2085500" y="2222562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CA53C0A-D193-4F7A-8A7C-8530549B03DC}"/>
              </a:ext>
            </a:extLst>
          </p:cNvPr>
          <p:cNvSpPr/>
          <p:nvPr/>
        </p:nvSpPr>
        <p:spPr>
          <a:xfrm>
            <a:off x="2085500" y="3131467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33D9D472-B124-43CA-AA6A-5D17038F1473}"/>
              </a:ext>
            </a:extLst>
          </p:cNvPr>
          <p:cNvSpPr/>
          <p:nvPr/>
        </p:nvSpPr>
        <p:spPr>
          <a:xfrm>
            <a:off x="2085500" y="4031393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763BE709-AD98-4EED-BC71-233C8CA12AD5}"/>
              </a:ext>
            </a:extLst>
          </p:cNvPr>
          <p:cNvSpPr/>
          <p:nvPr/>
        </p:nvSpPr>
        <p:spPr>
          <a:xfrm>
            <a:off x="4459589" y="2706337"/>
            <a:ext cx="929090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CCD6A6D5-BC21-4B71-8C5F-B3366E12EFED}"/>
              </a:ext>
            </a:extLst>
          </p:cNvPr>
          <p:cNvSpPr/>
          <p:nvPr/>
        </p:nvSpPr>
        <p:spPr>
          <a:xfrm>
            <a:off x="6081822" y="2704214"/>
            <a:ext cx="929090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D032E37-4C70-4369-AFB8-F6F8B346C723}"/>
              </a:ext>
            </a:extLst>
          </p:cNvPr>
          <p:cNvSpPr/>
          <p:nvPr/>
        </p:nvSpPr>
        <p:spPr>
          <a:xfrm>
            <a:off x="7709603" y="2706337"/>
            <a:ext cx="929090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ko-KR" altLang="en-US" sz="14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6F507561-C9F4-42CC-852D-36EDA4661D1B}"/>
              </a:ext>
            </a:extLst>
          </p:cNvPr>
          <p:cNvSpPr/>
          <p:nvPr/>
        </p:nvSpPr>
        <p:spPr>
          <a:xfrm>
            <a:off x="4459589" y="2101725"/>
            <a:ext cx="2060741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 시작 시간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&gt; 12:00</a:t>
            </a:r>
            <a:endParaRPr lang="ko-KR" altLang="en-US" sz="12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DA32F33F-131E-49AE-98EC-688C480C8A2F}"/>
              </a:ext>
            </a:extLst>
          </p:cNvPr>
          <p:cNvSpPr/>
          <p:nvPr/>
        </p:nvSpPr>
        <p:spPr>
          <a:xfrm>
            <a:off x="6570080" y="2101725"/>
            <a:ext cx="2060741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 종료 시간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&gt; 16:00</a:t>
            </a:r>
            <a:endParaRPr lang="ko-KR" altLang="en-US" sz="12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4DD8CFD-9BCB-4C83-A65C-6C4B65132915}"/>
              </a:ext>
            </a:extLst>
          </p:cNvPr>
          <p:cNvSpPr txBox="1"/>
          <p:nvPr/>
        </p:nvSpPr>
        <p:spPr>
          <a:xfrm>
            <a:off x="5388679" y="1468330"/>
            <a:ext cx="246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INFORMATION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2F75373-3DA0-43F6-8E3F-D37D3B9447F8}"/>
              </a:ext>
            </a:extLst>
          </p:cNvPr>
          <p:cNvSpPr/>
          <p:nvPr/>
        </p:nvSpPr>
        <p:spPr>
          <a:xfrm>
            <a:off x="4459589" y="3254819"/>
            <a:ext cx="1984620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차분한 데이트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B22FC6DA-9174-4522-8276-3694C6D1E855}"/>
              </a:ext>
            </a:extLst>
          </p:cNvPr>
          <p:cNvSpPr/>
          <p:nvPr/>
        </p:nvSpPr>
        <p:spPr>
          <a:xfrm>
            <a:off x="6683434" y="3254819"/>
            <a:ext cx="1984620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신나는 데이트</a:t>
            </a:r>
          </a:p>
        </p:txBody>
      </p:sp>
    </p:spTree>
    <p:extLst>
      <p:ext uri="{BB962C8B-B14F-4D97-AF65-F5344CB8AC3E}">
        <p14:creationId xmlns:p14="http://schemas.microsoft.com/office/powerpoint/2010/main" val="2611055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2EE863-057A-4064-8DE8-700771B9ACE9}"/>
              </a:ext>
            </a:extLst>
          </p:cNvPr>
          <p:cNvSpPr/>
          <p:nvPr/>
        </p:nvSpPr>
        <p:spPr>
          <a:xfrm>
            <a:off x="734291" y="2627605"/>
            <a:ext cx="2952328" cy="411510"/>
          </a:xfrm>
          <a:prstGeom prst="rect">
            <a:avLst/>
          </a:prstGeom>
          <a:solidFill>
            <a:srgbClr val="FFD1D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서울시 행정구역 선택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2628C8-F70D-4730-BE2A-F16663471496}"/>
              </a:ext>
            </a:extLst>
          </p:cNvPr>
          <p:cNvSpPr/>
          <p:nvPr/>
        </p:nvSpPr>
        <p:spPr>
          <a:xfrm>
            <a:off x="734291" y="3540229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선택 구역 내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Tag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기반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Graph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생성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437F5A0-DF8E-4A72-B6FF-2225FF21D6CF}"/>
              </a:ext>
            </a:extLst>
          </p:cNvPr>
          <p:cNvSpPr/>
          <p:nvPr/>
        </p:nvSpPr>
        <p:spPr>
          <a:xfrm>
            <a:off x="734291" y="802357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데이트를 위한 기본 경로 카테고리 선택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3DD8BB-6692-4A2C-B09C-33772B6A0F28}"/>
              </a:ext>
            </a:extLst>
          </p:cNvPr>
          <p:cNvSpPr/>
          <p:nvPr/>
        </p:nvSpPr>
        <p:spPr>
          <a:xfrm>
            <a:off x="748562" y="1714981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사용자의 취향 기반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TAG 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선택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D83BA49-8B73-43F1-BCA2-2D18EFC23770}"/>
              </a:ext>
            </a:extLst>
          </p:cNvPr>
          <p:cNvSpPr/>
          <p:nvPr/>
        </p:nvSpPr>
        <p:spPr>
          <a:xfrm>
            <a:off x="734291" y="4452853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최종 데이트 코스 추천</a:t>
            </a: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D27D692A-ADD2-4DD9-9612-1DBACE1D227B}"/>
              </a:ext>
            </a:extLst>
          </p:cNvPr>
          <p:cNvSpPr/>
          <p:nvPr/>
        </p:nvSpPr>
        <p:spPr>
          <a:xfrm>
            <a:off x="2085500" y="1324134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E14B172E-905C-4A30-8CA4-BF0288975872}"/>
              </a:ext>
            </a:extLst>
          </p:cNvPr>
          <p:cNvSpPr/>
          <p:nvPr/>
        </p:nvSpPr>
        <p:spPr>
          <a:xfrm>
            <a:off x="2085500" y="2222562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CA53C0A-D193-4F7A-8A7C-8530549B03DC}"/>
              </a:ext>
            </a:extLst>
          </p:cNvPr>
          <p:cNvSpPr/>
          <p:nvPr/>
        </p:nvSpPr>
        <p:spPr>
          <a:xfrm>
            <a:off x="2085500" y="3131467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33D9D472-B124-43CA-AA6A-5D17038F1473}"/>
              </a:ext>
            </a:extLst>
          </p:cNvPr>
          <p:cNvSpPr/>
          <p:nvPr/>
        </p:nvSpPr>
        <p:spPr>
          <a:xfrm>
            <a:off x="2085500" y="4031393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B85319-9E5C-46A9-82FA-5A58882CE4E8}"/>
              </a:ext>
            </a:extLst>
          </p:cNvPr>
          <p:cNvGrpSpPr/>
          <p:nvPr/>
        </p:nvGrpSpPr>
        <p:grpSpPr>
          <a:xfrm>
            <a:off x="5148064" y="699542"/>
            <a:ext cx="3499949" cy="4081135"/>
            <a:chOff x="4736051" y="904113"/>
            <a:chExt cx="3499949" cy="4081135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3EBB198B-190E-4826-95F4-1A3559DD2104}"/>
                </a:ext>
              </a:extLst>
            </p:cNvPr>
            <p:cNvSpPr/>
            <p:nvPr/>
          </p:nvSpPr>
          <p:spPr>
            <a:xfrm>
              <a:off x="6104202" y="904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도봉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B9C53EC-45FB-4D1B-8376-E7B8607561C9}"/>
                </a:ext>
              </a:extLst>
            </p:cNvPr>
            <p:cNvSpPr/>
            <p:nvPr/>
          </p:nvSpPr>
          <p:spPr>
            <a:xfrm>
              <a:off x="6104202" y="2387115"/>
              <a:ext cx="674059" cy="619507"/>
            </a:xfrm>
            <a:prstGeom prst="ellipse">
              <a:avLst/>
            </a:prstGeom>
            <a:solidFill>
              <a:srgbClr val="FF6969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성북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(My)</a:t>
              </a:r>
              <a:endParaRPr lang="ko-KR" altLang="en-US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9F092B-34D9-4A67-8E61-00CAE276EE8F}"/>
                </a:ext>
              </a:extLst>
            </p:cNvPr>
            <p:cNvSpPr/>
            <p:nvPr/>
          </p:nvSpPr>
          <p:spPr>
            <a:xfrm>
              <a:off x="7439351" y="1847478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노원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3537F39-FE12-4A1B-99E4-136DF00BE6D7}"/>
                </a:ext>
              </a:extLst>
            </p:cNvPr>
            <p:cNvSpPr/>
            <p:nvPr/>
          </p:nvSpPr>
          <p:spPr>
            <a:xfrm>
              <a:off x="7472354" y="3143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중랑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09FBBCF-0946-4AF7-A8A8-C1315A8E6F19}"/>
                </a:ext>
              </a:extLst>
            </p:cNvPr>
            <p:cNvSpPr/>
            <p:nvPr/>
          </p:nvSpPr>
          <p:spPr>
            <a:xfrm>
              <a:off x="6104201" y="4031392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동대문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7B850EF-18FD-43D8-8BF6-5006008DF260}"/>
                </a:ext>
              </a:extLst>
            </p:cNvPr>
            <p:cNvSpPr/>
            <p:nvPr/>
          </p:nvSpPr>
          <p:spPr>
            <a:xfrm>
              <a:off x="4880066" y="3296020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종로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F7D7D84-030F-44FF-996C-A8E7E363887C}"/>
                </a:ext>
              </a:extLst>
            </p:cNvPr>
            <p:cNvSpPr/>
            <p:nvPr/>
          </p:nvSpPr>
          <p:spPr>
            <a:xfrm>
              <a:off x="4736051" y="1847479"/>
              <a:ext cx="674058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은평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3943CBB-9AC3-4213-9CB8-B6D523561B5F}"/>
                </a:ext>
              </a:extLst>
            </p:cNvPr>
            <p:cNvCxnSpPr>
              <a:stCxn id="24" idx="0"/>
              <a:endCxn id="3" idx="4"/>
            </p:cNvCxnSpPr>
            <p:nvPr/>
          </p:nvCxnSpPr>
          <p:spPr>
            <a:xfrm flipV="1">
              <a:off x="6441232" y="1523620"/>
              <a:ext cx="0" cy="863495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BAA3D48-C082-45B7-9BC2-CE02FB553F2A}"/>
                </a:ext>
              </a:extLst>
            </p:cNvPr>
            <p:cNvCxnSpPr>
              <a:stCxn id="24" idx="2"/>
              <a:endCxn id="29" idx="5"/>
            </p:cNvCxnSpPr>
            <p:nvPr/>
          </p:nvCxnSpPr>
          <p:spPr>
            <a:xfrm flipH="1" flipV="1">
              <a:off x="5311395" y="2376261"/>
              <a:ext cx="792807" cy="32060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1B7AEE4-F9E0-4674-A0C0-EE9D9799E7AA}"/>
                </a:ext>
              </a:extLst>
            </p:cNvPr>
            <p:cNvCxnSpPr>
              <a:stCxn id="24" idx="3"/>
              <a:endCxn id="28" idx="6"/>
            </p:cNvCxnSpPr>
            <p:nvPr/>
          </p:nvCxnSpPr>
          <p:spPr>
            <a:xfrm flipH="1">
              <a:off x="5554125" y="2915897"/>
              <a:ext cx="648791" cy="68987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8022E13-CDB9-40A8-8CF0-E7809A587199}"/>
                </a:ext>
              </a:extLst>
            </p:cNvPr>
            <p:cNvCxnSpPr>
              <a:stCxn id="24" idx="4"/>
              <a:endCxn id="27" idx="0"/>
            </p:cNvCxnSpPr>
            <p:nvPr/>
          </p:nvCxnSpPr>
          <p:spPr>
            <a:xfrm flipH="1">
              <a:off x="6441231" y="3006622"/>
              <a:ext cx="1" cy="10247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230EBE4-705C-4957-B6F0-E51446960CB8}"/>
                </a:ext>
              </a:extLst>
            </p:cNvPr>
            <p:cNvCxnSpPr>
              <a:stCxn id="24" idx="6"/>
              <a:endCxn id="25" idx="2"/>
            </p:cNvCxnSpPr>
            <p:nvPr/>
          </p:nvCxnSpPr>
          <p:spPr>
            <a:xfrm flipV="1">
              <a:off x="6778261" y="2157232"/>
              <a:ext cx="661090" cy="5396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B6B1C4A-3A2E-419D-A394-CE6E5F40E6D4}"/>
                </a:ext>
              </a:extLst>
            </p:cNvPr>
            <p:cNvCxnSpPr>
              <a:stCxn id="24" idx="5"/>
              <a:endCxn id="26" idx="2"/>
            </p:cNvCxnSpPr>
            <p:nvPr/>
          </p:nvCxnSpPr>
          <p:spPr>
            <a:xfrm>
              <a:off x="6679547" y="2915897"/>
              <a:ext cx="792807" cy="5369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245056D-07C1-4753-A0E5-E4C04E9A63A0}"/>
                </a:ext>
              </a:extLst>
            </p:cNvPr>
            <p:cNvCxnSpPr>
              <a:cxnSpLocks/>
              <a:stCxn id="3" idx="2"/>
              <a:endCxn id="29" idx="7"/>
            </p:cNvCxnSpPr>
            <p:nvPr/>
          </p:nvCxnSpPr>
          <p:spPr>
            <a:xfrm flipH="1">
              <a:off x="5311395" y="1213867"/>
              <a:ext cx="792807" cy="7243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7A6BF-65E8-4851-B1CF-92A6DCBB3373}"/>
                </a:ext>
              </a:extLst>
            </p:cNvPr>
            <p:cNvCxnSpPr>
              <a:cxnSpLocks/>
              <a:stCxn id="28" idx="0"/>
              <a:endCxn id="29" idx="4"/>
            </p:cNvCxnSpPr>
            <p:nvPr/>
          </p:nvCxnSpPr>
          <p:spPr>
            <a:xfrm flipH="1" flipV="1">
              <a:off x="5073080" y="2466986"/>
              <a:ext cx="144016" cy="82903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26126E4-0787-4D6C-8026-8390027894F7}"/>
                </a:ext>
              </a:extLst>
            </p:cNvPr>
            <p:cNvCxnSpPr>
              <a:cxnSpLocks/>
              <a:stCxn id="27" idx="2"/>
              <a:endCxn id="28" idx="5"/>
            </p:cNvCxnSpPr>
            <p:nvPr/>
          </p:nvCxnSpPr>
          <p:spPr>
            <a:xfrm flipH="1" flipV="1">
              <a:off x="5455411" y="3824802"/>
              <a:ext cx="648790" cy="51634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6D2A775-7028-4CDD-B4E9-C610451CFAFF}"/>
                </a:ext>
              </a:extLst>
            </p:cNvPr>
            <p:cNvCxnSpPr>
              <a:cxnSpLocks/>
              <a:stCxn id="26" idx="4"/>
              <a:endCxn id="27" idx="6"/>
            </p:cNvCxnSpPr>
            <p:nvPr/>
          </p:nvCxnSpPr>
          <p:spPr>
            <a:xfrm flipH="1">
              <a:off x="6778260" y="3762620"/>
              <a:ext cx="1031124" cy="578526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D48D8C3-FAD8-4A21-8E1C-1DC6F06459EC}"/>
                </a:ext>
              </a:extLst>
            </p:cNvPr>
            <p:cNvCxnSpPr>
              <a:cxnSpLocks/>
              <a:stCxn id="26" idx="0"/>
              <a:endCxn id="25" idx="4"/>
            </p:cNvCxnSpPr>
            <p:nvPr/>
          </p:nvCxnSpPr>
          <p:spPr>
            <a:xfrm flipH="1" flipV="1">
              <a:off x="7776381" y="2466985"/>
              <a:ext cx="33003" cy="67612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094E5C-A78F-4BB4-B93C-458235851857}"/>
                </a:ext>
              </a:extLst>
            </p:cNvPr>
            <p:cNvCxnSpPr>
              <a:cxnSpLocks/>
              <a:stCxn id="3" idx="6"/>
              <a:endCxn id="25" idx="0"/>
            </p:cNvCxnSpPr>
            <p:nvPr/>
          </p:nvCxnSpPr>
          <p:spPr>
            <a:xfrm>
              <a:off x="6778261" y="1213867"/>
              <a:ext cx="998120" cy="633611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671A12-1E21-4DAD-BC00-9165C4F32D7A}"/>
                </a:ext>
              </a:extLst>
            </p:cNvPr>
            <p:cNvSpPr txBox="1"/>
            <p:nvPr/>
          </p:nvSpPr>
          <p:spPr>
            <a:xfrm>
              <a:off x="5145088" y="4723638"/>
              <a:ext cx="30909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ko-KR" altLang="en-US" sz="1100" b="1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다익스트라</a:t>
              </a:r>
              <a:r>
                <a:rPr lang="ko-KR" altLang="en-US" sz="11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알고리즘을 통한 최단경로 탐색</a:t>
              </a:r>
              <a:endParaRPr lang="en-US" altLang="ko-KR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38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2" y="24366"/>
            <a:ext cx="3024954" cy="369332"/>
            <a:chOff x="3923928" y="1310956"/>
            <a:chExt cx="4197658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38369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Select Search Graph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B85319-9E5C-46A9-82FA-5A58882CE4E8}"/>
              </a:ext>
            </a:extLst>
          </p:cNvPr>
          <p:cNvGrpSpPr/>
          <p:nvPr/>
        </p:nvGrpSpPr>
        <p:grpSpPr>
          <a:xfrm>
            <a:off x="5408182" y="736659"/>
            <a:ext cx="3499949" cy="4081135"/>
            <a:chOff x="4736051" y="904113"/>
            <a:chExt cx="3499949" cy="4081135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3EBB198B-190E-4826-95F4-1A3559DD2104}"/>
                </a:ext>
              </a:extLst>
            </p:cNvPr>
            <p:cNvSpPr/>
            <p:nvPr/>
          </p:nvSpPr>
          <p:spPr>
            <a:xfrm>
              <a:off x="6104202" y="904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도봉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B9C53EC-45FB-4D1B-8376-E7B8607561C9}"/>
                </a:ext>
              </a:extLst>
            </p:cNvPr>
            <p:cNvSpPr/>
            <p:nvPr/>
          </p:nvSpPr>
          <p:spPr>
            <a:xfrm>
              <a:off x="6104202" y="2387115"/>
              <a:ext cx="674059" cy="619507"/>
            </a:xfrm>
            <a:prstGeom prst="ellipse">
              <a:avLst/>
            </a:prstGeom>
            <a:solidFill>
              <a:srgbClr val="FF6969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성북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(My)</a:t>
              </a:r>
              <a:endParaRPr lang="ko-KR" altLang="en-US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9F092B-34D9-4A67-8E61-00CAE276EE8F}"/>
                </a:ext>
              </a:extLst>
            </p:cNvPr>
            <p:cNvSpPr/>
            <p:nvPr/>
          </p:nvSpPr>
          <p:spPr>
            <a:xfrm>
              <a:off x="7439351" y="1847478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노원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3537F39-FE12-4A1B-99E4-136DF00BE6D7}"/>
                </a:ext>
              </a:extLst>
            </p:cNvPr>
            <p:cNvSpPr/>
            <p:nvPr/>
          </p:nvSpPr>
          <p:spPr>
            <a:xfrm>
              <a:off x="7472354" y="3143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중랑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09FBBCF-0946-4AF7-A8A8-C1315A8E6F19}"/>
                </a:ext>
              </a:extLst>
            </p:cNvPr>
            <p:cNvSpPr/>
            <p:nvPr/>
          </p:nvSpPr>
          <p:spPr>
            <a:xfrm>
              <a:off x="6104201" y="4031392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동대문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7B850EF-18FD-43D8-8BF6-5006008DF260}"/>
                </a:ext>
              </a:extLst>
            </p:cNvPr>
            <p:cNvSpPr/>
            <p:nvPr/>
          </p:nvSpPr>
          <p:spPr>
            <a:xfrm>
              <a:off x="4880066" y="3296020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종로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F7D7D84-030F-44FF-996C-A8E7E363887C}"/>
                </a:ext>
              </a:extLst>
            </p:cNvPr>
            <p:cNvSpPr/>
            <p:nvPr/>
          </p:nvSpPr>
          <p:spPr>
            <a:xfrm>
              <a:off x="4736051" y="1847479"/>
              <a:ext cx="674058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은평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3943CBB-9AC3-4213-9CB8-B6D523561B5F}"/>
                </a:ext>
              </a:extLst>
            </p:cNvPr>
            <p:cNvCxnSpPr>
              <a:stCxn id="24" idx="0"/>
              <a:endCxn id="3" idx="4"/>
            </p:cNvCxnSpPr>
            <p:nvPr/>
          </p:nvCxnSpPr>
          <p:spPr>
            <a:xfrm flipV="1">
              <a:off x="6441232" y="1523620"/>
              <a:ext cx="0" cy="863495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BAA3D48-C082-45B7-9BC2-CE02FB553F2A}"/>
                </a:ext>
              </a:extLst>
            </p:cNvPr>
            <p:cNvCxnSpPr>
              <a:stCxn id="24" idx="2"/>
              <a:endCxn id="29" idx="5"/>
            </p:cNvCxnSpPr>
            <p:nvPr/>
          </p:nvCxnSpPr>
          <p:spPr>
            <a:xfrm flipH="1" flipV="1">
              <a:off x="5311395" y="2376261"/>
              <a:ext cx="792807" cy="32060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1B7AEE4-F9E0-4674-A0C0-EE9D9799E7AA}"/>
                </a:ext>
              </a:extLst>
            </p:cNvPr>
            <p:cNvCxnSpPr>
              <a:stCxn id="24" idx="3"/>
              <a:endCxn id="28" idx="6"/>
            </p:cNvCxnSpPr>
            <p:nvPr/>
          </p:nvCxnSpPr>
          <p:spPr>
            <a:xfrm flipH="1">
              <a:off x="5554125" y="2915897"/>
              <a:ext cx="648791" cy="68987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8022E13-CDB9-40A8-8CF0-E7809A587199}"/>
                </a:ext>
              </a:extLst>
            </p:cNvPr>
            <p:cNvCxnSpPr>
              <a:stCxn id="24" idx="4"/>
              <a:endCxn id="27" idx="0"/>
            </p:cNvCxnSpPr>
            <p:nvPr/>
          </p:nvCxnSpPr>
          <p:spPr>
            <a:xfrm flipH="1">
              <a:off x="6441231" y="3006622"/>
              <a:ext cx="1" cy="10247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230EBE4-705C-4957-B6F0-E51446960CB8}"/>
                </a:ext>
              </a:extLst>
            </p:cNvPr>
            <p:cNvCxnSpPr>
              <a:stCxn id="24" idx="6"/>
              <a:endCxn id="25" idx="2"/>
            </p:cNvCxnSpPr>
            <p:nvPr/>
          </p:nvCxnSpPr>
          <p:spPr>
            <a:xfrm flipV="1">
              <a:off x="6778261" y="2157232"/>
              <a:ext cx="661090" cy="5396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B6B1C4A-3A2E-419D-A394-CE6E5F40E6D4}"/>
                </a:ext>
              </a:extLst>
            </p:cNvPr>
            <p:cNvCxnSpPr>
              <a:stCxn id="24" idx="5"/>
              <a:endCxn id="26" idx="2"/>
            </p:cNvCxnSpPr>
            <p:nvPr/>
          </p:nvCxnSpPr>
          <p:spPr>
            <a:xfrm>
              <a:off x="6679547" y="2915897"/>
              <a:ext cx="792807" cy="5369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245056D-07C1-4753-A0E5-E4C04E9A63A0}"/>
                </a:ext>
              </a:extLst>
            </p:cNvPr>
            <p:cNvCxnSpPr>
              <a:cxnSpLocks/>
              <a:stCxn id="3" idx="2"/>
              <a:endCxn id="29" idx="7"/>
            </p:cNvCxnSpPr>
            <p:nvPr/>
          </p:nvCxnSpPr>
          <p:spPr>
            <a:xfrm flipH="1">
              <a:off x="5311395" y="1213867"/>
              <a:ext cx="792807" cy="7243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7A6BF-65E8-4851-B1CF-92A6DCBB3373}"/>
                </a:ext>
              </a:extLst>
            </p:cNvPr>
            <p:cNvCxnSpPr>
              <a:cxnSpLocks/>
              <a:stCxn id="28" idx="0"/>
              <a:endCxn id="29" idx="4"/>
            </p:cNvCxnSpPr>
            <p:nvPr/>
          </p:nvCxnSpPr>
          <p:spPr>
            <a:xfrm flipH="1" flipV="1">
              <a:off x="5073080" y="2466986"/>
              <a:ext cx="144016" cy="82903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26126E4-0787-4D6C-8026-8390027894F7}"/>
                </a:ext>
              </a:extLst>
            </p:cNvPr>
            <p:cNvCxnSpPr>
              <a:cxnSpLocks/>
              <a:stCxn id="27" idx="2"/>
              <a:endCxn id="28" idx="5"/>
            </p:cNvCxnSpPr>
            <p:nvPr/>
          </p:nvCxnSpPr>
          <p:spPr>
            <a:xfrm flipH="1" flipV="1">
              <a:off x="5455411" y="3824802"/>
              <a:ext cx="648790" cy="51634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6D2A775-7028-4CDD-B4E9-C610451CFAFF}"/>
                </a:ext>
              </a:extLst>
            </p:cNvPr>
            <p:cNvCxnSpPr>
              <a:cxnSpLocks/>
              <a:stCxn id="26" idx="4"/>
              <a:endCxn id="27" idx="6"/>
            </p:cNvCxnSpPr>
            <p:nvPr/>
          </p:nvCxnSpPr>
          <p:spPr>
            <a:xfrm flipH="1">
              <a:off x="6778260" y="3762620"/>
              <a:ext cx="1031124" cy="578526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D48D8C3-FAD8-4A21-8E1C-1DC6F06459EC}"/>
                </a:ext>
              </a:extLst>
            </p:cNvPr>
            <p:cNvCxnSpPr>
              <a:cxnSpLocks/>
              <a:stCxn id="26" idx="0"/>
              <a:endCxn id="25" idx="4"/>
            </p:cNvCxnSpPr>
            <p:nvPr/>
          </p:nvCxnSpPr>
          <p:spPr>
            <a:xfrm flipH="1" flipV="1">
              <a:off x="7776381" y="2466985"/>
              <a:ext cx="33003" cy="67612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094E5C-A78F-4BB4-B93C-458235851857}"/>
                </a:ext>
              </a:extLst>
            </p:cNvPr>
            <p:cNvCxnSpPr>
              <a:cxnSpLocks/>
              <a:stCxn id="3" idx="6"/>
              <a:endCxn id="25" idx="0"/>
            </p:cNvCxnSpPr>
            <p:nvPr/>
          </p:nvCxnSpPr>
          <p:spPr>
            <a:xfrm>
              <a:off x="6778261" y="1213867"/>
              <a:ext cx="998120" cy="633611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671A12-1E21-4DAD-BC00-9165C4F32D7A}"/>
                </a:ext>
              </a:extLst>
            </p:cNvPr>
            <p:cNvSpPr txBox="1"/>
            <p:nvPr/>
          </p:nvSpPr>
          <p:spPr>
            <a:xfrm>
              <a:off x="5145088" y="4723638"/>
              <a:ext cx="30909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ko-KR" altLang="en-US" sz="1100" b="1" dirty="0" err="1">
                  <a:solidFill>
                    <a:srgbClr val="FF6969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다익스트라</a:t>
              </a:r>
              <a:r>
                <a:rPr lang="ko-KR" altLang="en-US" sz="1100" b="1" dirty="0">
                  <a:solidFill>
                    <a:srgbClr val="FF6969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알고리즘</a:t>
              </a:r>
              <a:r>
                <a:rPr lang="ko-KR" altLang="en-US" sz="11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을 통한 최단경로 탐색</a:t>
              </a:r>
              <a:endParaRPr lang="en-US" altLang="ko-KR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3B996BB-55CB-47AB-BC6B-6E399D1ABA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2300819"/>
              </p:ext>
            </p:extLst>
          </p:nvPr>
        </p:nvGraphicFramePr>
        <p:xfrm>
          <a:off x="980547" y="2585485"/>
          <a:ext cx="4405291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8741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58741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58741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58741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  <a:gridCol w="558741">
                  <a:extLst>
                    <a:ext uri="{9D8B030D-6E8A-4147-A177-3AD203B41FA5}">
                      <a16:colId xmlns:a16="http://schemas.microsoft.com/office/drawing/2014/main" val="2628933359"/>
                    </a:ext>
                  </a:extLst>
                </a:gridCol>
                <a:gridCol w="558741">
                  <a:extLst>
                    <a:ext uri="{9D8B030D-6E8A-4147-A177-3AD203B41FA5}">
                      <a16:colId xmlns:a16="http://schemas.microsoft.com/office/drawing/2014/main" val="1044034946"/>
                    </a:ext>
                  </a:extLst>
                </a:gridCol>
                <a:gridCol w="558741">
                  <a:extLst>
                    <a:ext uri="{9D8B030D-6E8A-4147-A177-3AD203B41FA5}">
                      <a16:colId xmlns:a16="http://schemas.microsoft.com/office/drawing/2014/main" val="3508659322"/>
                    </a:ext>
                  </a:extLst>
                </a:gridCol>
                <a:gridCol w="494104">
                  <a:extLst>
                    <a:ext uri="{9D8B030D-6E8A-4147-A177-3AD203B41FA5}">
                      <a16:colId xmlns:a16="http://schemas.microsoft.com/office/drawing/2014/main" val="11484973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도봉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노원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중랑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성북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은평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종로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동대문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4242913-B5BB-4C8A-B2CD-2ABDCABF27A7}"/>
                  </a:ext>
                </a:extLst>
              </p:cNvPr>
              <p:cNvSpPr txBox="1"/>
              <p:nvPr/>
            </p:nvSpPr>
            <p:spPr>
              <a:xfrm>
                <a:off x="1398778" y="2019471"/>
                <a:ext cx="3312895" cy="4453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ko-KR" sz="14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⁡_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den>
                      </m:f>
                      <m:r>
                        <a:rPr lang="en-US" altLang="ko-KR" sz="1400" b="0" i="0" smtClean="0">
                          <a:latin typeface="Cambria Math" panose="02040503050406030204" pitchFamily="18" charset="0"/>
                        </a:rPr>
                        <m:t>∗0.6</m:t>
                      </m:r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𝑀𝑎𝑥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den>
                      </m:f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∗0.4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4242913-B5BB-4C8A-B2CD-2ABDCABF27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8778" y="2019471"/>
                <a:ext cx="3312895" cy="445315"/>
              </a:xfrm>
              <a:prstGeom prst="rect">
                <a:avLst/>
              </a:prstGeom>
              <a:blipFill>
                <a:blip r:embed="rId3"/>
                <a:stretch>
                  <a:fillRect t="-2740" r="-368" b="-178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67CBF732-7F80-4BDD-9F66-28305C82FB80}"/>
              </a:ext>
            </a:extLst>
          </p:cNvPr>
          <p:cNvSpPr txBox="1"/>
          <p:nvPr/>
        </p:nvSpPr>
        <p:spPr>
          <a:xfrm>
            <a:off x="1656035" y="3039915"/>
            <a:ext cx="3448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10000 </a:t>
            </a:r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05BBDAD-F4D8-42ED-9411-391846F2C4F7}"/>
              </a:ext>
            </a:extLst>
          </p:cNvPr>
          <p:cNvSpPr txBox="1"/>
          <p:nvPr/>
        </p:nvSpPr>
        <p:spPr>
          <a:xfrm>
            <a:off x="-63309" y="2646422"/>
            <a:ext cx="12006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rgbClr val="FF6969"/>
                </a:solidFill>
              </a:rPr>
              <a:t>City Array List</a:t>
            </a:r>
            <a:endParaRPr lang="ko-KR" altLang="en-US" sz="1100" dirty="0">
              <a:solidFill>
                <a:srgbClr val="FF6969"/>
              </a:solidFill>
            </a:endParaRP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E9832634-2182-4887-8014-3048E2A152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7968362"/>
              </p:ext>
            </p:extLst>
          </p:nvPr>
        </p:nvGraphicFramePr>
        <p:xfrm>
          <a:off x="191969" y="3657348"/>
          <a:ext cx="2413617" cy="1417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3617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ysClr val="windowText" lastClr="000000"/>
                          </a:solidFill>
                        </a:rPr>
                        <a:t>CITY CLASS</a:t>
                      </a:r>
                      <a:endParaRPr lang="ko-KR" altLang="en-US" sz="11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  <a:tr h="29232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String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CityName</a:t>
                      </a:r>
                      <a:r>
                        <a:rPr kumimoji="0" lang="ko-KR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= </a:t>
                      </a:r>
                      <a:r>
                        <a:rPr kumimoji="0" lang="ko-KR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8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"</a:t>
                      </a:r>
                      <a:r>
                        <a:rPr kumimoji="0" lang="ko-KR" altLang="ko-KR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8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temp</a:t>
                      </a:r>
                      <a:r>
                        <a:rPr kumimoji="0" lang="ko-KR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8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"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Double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x_axis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 </a:t>
                      </a:r>
                      <a:r>
                        <a:rPr kumimoji="0" lang="ko-KR" altLang="ko-KR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y_axis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String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fineDust_Code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String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population_Code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String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subCityName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String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fineDust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Double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population</a:t>
                      </a:r>
                      <a:r>
                        <a:rPr kumimoji="0" lang="ko-KR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endParaRPr kumimoji="0" lang="ko-KR" altLang="ko-KR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064433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44BD49C-D188-4966-BEF7-9DC86BD02DF1}"/>
              </a:ext>
            </a:extLst>
          </p:cNvPr>
          <p:cNvCxnSpPr/>
          <p:nvPr/>
        </p:nvCxnSpPr>
        <p:spPr>
          <a:xfrm flipV="1">
            <a:off x="1187624" y="3128566"/>
            <a:ext cx="0" cy="466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1370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B85319-9E5C-46A9-82FA-5A58882CE4E8}"/>
              </a:ext>
            </a:extLst>
          </p:cNvPr>
          <p:cNvGrpSpPr/>
          <p:nvPr/>
        </p:nvGrpSpPr>
        <p:grpSpPr>
          <a:xfrm>
            <a:off x="5357033" y="915566"/>
            <a:ext cx="3499949" cy="4081135"/>
            <a:chOff x="4736051" y="904113"/>
            <a:chExt cx="3499949" cy="4081135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3EBB198B-190E-4826-95F4-1A3559DD2104}"/>
                </a:ext>
              </a:extLst>
            </p:cNvPr>
            <p:cNvSpPr/>
            <p:nvPr/>
          </p:nvSpPr>
          <p:spPr>
            <a:xfrm>
              <a:off x="6104202" y="904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도봉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B9C53EC-45FB-4D1B-8376-E7B8607561C9}"/>
                </a:ext>
              </a:extLst>
            </p:cNvPr>
            <p:cNvSpPr/>
            <p:nvPr/>
          </p:nvSpPr>
          <p:spPr>
            <a:xfrm>
              <a:off x="6104202" y="2387115"/>
              <a:ext cx="674059" cy="619507"/>
            </a:xfrm>
            <a:prstGeom prst="ellipse">
              <a:avLst/>
            </a:prstGeom>
            <a:solidFill>
              <a:srgbClr val="FF6969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성북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(My)</a:t>
              </a:r>
              <a:endParaRPr lang="ko-KR" altLang="en-US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9F092B-34D9-4A67-8E61-00CAE276EE8F}"/>
                </a:ext>
              </a:extLst>
            </p:cNvPr>
            <p:cNvSpPr/>
            <p:nvPr/>
          </p:nvSpPr>
          <p:spPr>
            <a:xfrm>
              <a:off x="7439351" y="1847478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노원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3537F39-FE12-4A1B-99E4-136DF00BE6D7}"/>
                </a:ext>
              </a:extLst>
            </p:cNvPr>
            <p:cNvSpPr/>
            <p:nvPr/>
          </p:nvSpPr>
          <p:spPr>
            <a:xfrm>
              <a:off x="7472354" y="3143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중랑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09FBBCF-0946-4AF7-A8A8-C1315A8E6F19}"/>
                </a:ext>
              </a:extLst>
            </p:cNvPr>
            <p:cNvSpPr/>
            <p:nvPr/>
          </p:nvSpPr>
          <p:spPr>
            <a:xfrm>
              <a:off x="6104201" y="4031392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동대문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7B850EF-18FD-43D8-8BF6-5006008DF260}"/>
                </a:ext>
              </a:extLst>
            </p:cNvPr>
            <p:cNvSpPr/>
            <p:nvPr/>
          </p:nvSpPr>
          <p:spPr>
            <a:xfrm>
              <a:off x="4880066" y="3296020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종로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F7D7D84-030F-44FF-996C-A8E7E363887C}"/>
                </a:ext>
              </a:extLst>
            </p:cNvPr>
            <p:cNvSpPr/>
            <p:nvPr/>
          </p:nvSpPr>
          <p:spPr>
            <a:xfrm>
              <a:off x="4736051" y="1847479"/>
              <a:ext cx="674058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은평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3943CBB-9AC3-4213-9CB8-B6D523561B5F}"/>
                </a:ext>
              </a:extLst>
            </p:cNvPr>
            <p:cNvCxnSpPr>
              <a:stCxn id="24" idx="0"/>
              <a:endCxn id="3" idx="4"/>
            </p:cNvCxnSpPr>
            <p:nvPr/>
          </p:nvCxnSpPr>
          <p:spPr>
            <a:xfrm flipV="1">
              <a:off x="6441232" y="1523620"/>
              <a:ext cx="0" cy="863495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BAA3D48-C082-45B7-9BC2-CE02FB553F2A}"/>
                </a:ext>
              </a:extLst>
            </p:cNvPr>
            <p:cNvCxnSpPr>
              <a:stCxn id="24" idx="2"/>
              <a:endCxn id="29" idx="5"/>
            </p:cNvCxnSpPr>
            <p:nvPr/>
          </p:nvCxnSpPr>
          <p:spPr>
            <a:xfrm flipH="1" flipV="1">
              <a:off x="5311395" y="2376261"/>
              <a:ext cx="792807" cy="32060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1B7AEE4-F9E0-4674-A0C0-EE9D9799E7AA}"/>
                </a:ext>
              </a:extLst>
            </p:cNvPr>
            <p:cNvCxnSpPr>
              <a:stCxn id="24" idx="3"/>
              <a:endCxn id="28" idx="6"/>
            </p:cNvCxnSpPr>
            <p:nvPr/>
          </p:nvCxnSpPr>
          <p:spPr>
            <a:xfrm flipH="1">
              <a:off x="5554125" y="2915897"/>
              <a:ext cx="648791" cy="68987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8022E13-CDB9-40A8-8CF0-E7809A587199}"/>
                </a:ext>
              </a:extLst>
            </p:cNvPr>
            <p:cNvCxnSpPr>
              <a:stCxn id="24" idx="4"/>
              <a:endCxn id="27" idx="0"/>
            </p:cNvCxnSpPr>
            <p:nvPr/>
          </p:nvCxnSpPr>
          <p:spPr>
            <a:xfrm flipH="1">
              <a:off x="6441231" y="3006622"/>
              <a:ext cx="1" cy="10247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230EBE4-705C-4957-B6F0-E51446960CB8}"/>
                </a:ext>
              </a:extLst>
            </p:cNvPr>
            <p:cNvCxnSpPr>
              <a:stCxn id="24" idx="6"/>
              <a:endCxn id="25" idx="2"/>
            </p:cNvCxnSpPr>
            <p:nvPr/>
          </p:nvCxnSpPr>
          <p:spPr>
            <a:xfrm flipV="1">
              <a:off x="6778261" y="2157232"/>
              <a:ext cx="661090" cy="5396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B6B1C4A-3A2E-419D-A394-CE6E5F40E6D4}"/>
                </a:ext>
              </a:extLst>
            </p:cNvPr>
            <p:cNvCxnSpPr>
              <a:stCxn id="24" idx="5"/>
              <a:endCxn id="26" idx="2"/>
            </p:cNvCxnSpPr>
            <p:nvPr/>
          </p:nvCxnSpPr>
          <p:spPr>
            <a:xfrm>
              <a:off x="6679547" y="2915897"/>
              <a:ext cx="792807" cy="5369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245056D-07C1-4753-A0E5-E4C04E9A63A0}"/>
                </a:ext>
              </a:extLst>
            </p:cNvPr>
            <p:cNvCxnSpPr>
              <a:cxnSpLocks/>
              <a:stCxn id="3" idx="2"/>
              <a:endCxn id="29" idx="7"/>
            </p:cNvCxnSpPr>
            <p:nvPr/>
          </p:nvCxnSpPr>
          <p:spPr>
            <a:xfrm flipH="1">
              <a:off x="5311395" y="1213867"/>
              <a:ext cx="792807" cy="7243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7A6BF-65E8-4851-B1CF-92A6DCBB3373}"/>
                </a:ext>
              </a:extLst>
            </p:cNvPr>
            <p:cNvCxnSpPr>
              <a:cxnSpLocks/>
              <a:stCxn id="28" idx="0"/>
              <a:endCxn id="29" idx="4"/>
            </p:cNvCxnSpPr>
            <p:nvPr/>
          </p:nvCxnSpPr>
          <p:spPr>
            <a:xfrm flipH="1" flipV="1">
              <a:off x="5073080" y="2466986"/>
              <a:ext cx="144016" cy="82903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26126E4-0787-4D6C-8026-8390027894F7}"/>
                </a:ext>
              </a:extLst>
            </p:cNvPr>
            <p:cNvCxnSpPr>
              <a:cxnSpLocks/>
              <a:stCxn id="27" idx="2"/>
              <a:endCxn id="28" idx="5"/>
            </p:cNvCxnSpPr>
            <p:nvPr/>
          </p:nvCxnSpPr>
          <p:spPr>
            <a:xfrm flipH="1" flipV="1">
              <a:off x="5455411" y="3824802"/>
              <a:ext cx="648790" cy="51634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6D2A775-7028-4CDD-B4E9-C610451CFAFF}"/>
                </a:ext>
              </a:extLst>
            </p:cNvPr>
            <p:cNvCxnSpPr>
              <a:cxnSpLocks/>
              <a:stCxn id="26" idx="4"/>
              <a:endCxn id="27" idx="6"/>
            </p:cNvCxnSpPr>
            <p:nvPr/>
          </p:nvCxnSpPr>
          <p:spPr>
            <a:xfrm flipH="1">
              <a:off x="6778260" y="3762620"/>
              <a:ext cx="1031124" cy="578526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D48D8C3-FAD8-4A21-8E1C-1DC6F06459EC}"/>
                </a:ext>
              </a:extLst>
            </p:cNvPr>
            <p:cNvCxnSpPr>
              <a:cxnSpLocks/>
              <a:stCxn id="26" idx="0"/>
              <a:endCxn id="25" idx="4"/>
            </p:cNvCxnSpPr>
            <p:nvPr/>
          </p:nvCxnSpPr>
          <p:spPr>
            <a:xfrm flipH="1" flipV="1">
              <a:off x="7776381" y="2466985"/>
              <a:ext cx="33003" cy="67612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094E5C-A78F-4BB4-B93C-458235851857}"/>
                </a:ext>
              </a:extLst>
            </p:cNvPr>
            <p:cNvCxnSpPr>
              <a:cxnSpLocks/>
              <a:stCxn id="3" idx="6"/>
              <a:endCxn id="25" idx="0"/>
            </p:cNvCxnSpPr>
            <p:nvPr/>
          </p:nvCxnSpPr>
          <p:spPr>
            <a:xfrm>
              <a:off x="6778261" y="1213867"/>
              <a:ext cx="998120" cy="633611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671A12-1E21-4DAD-BC00-9165C4F32D7A}"/>
                </a:ext>
              </a:extLst>
            </p:cNvPr>
            <p:cNvSpPr txBox="1"/>
            <p:nvPr/>
          </p:nvSpPr>
          <p:spPr>
            <a:xfrm>
              <a:off x="5145088" y="4723638"/>
              <a:ext cx="30909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ko-KR" altLang="en-US" sz="1100" b="1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다익스트라</a:t>
              </a:r>
              <a:r>
                <a:rPr lang="ko-KR" altLang="en-US" sz="11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알고리즘을 통한 최단경로 탐색</a:t>
              </a:r>
              <a:endParaRPr lang="en-US" altLang="ko-KR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3B996BB-55CB-47AB-BC6B-6E399D1ABA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878138"/>
              </p:ext>
            </p:extLst>
          </p:nvPr>
        </p:nvGraphicFramePr>
        <p:xfrm>
          <a:off x="287018" y="2597029"/>
          <a:ext cx="465996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62893335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1044034946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508659322"/>
                    </a:ext>
                  </a:extLst>
                </a:gridCol>
                <a:gridCol w="522668">
                  <a:extLst>
                    <a:ext uri="{9D8B030D-6E8A-4147-A177-3AD203B41FA5}">
                      <a16:colId xmlns:a16="http://schemas.microsoft.com/office/drawing/2014/main" val="11484973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도봉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노원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중랑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성북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은평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종로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동대문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0.4567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grpSp>
        <p:nvGrpSpPr>
          <p:cNvPr id="34" name="그룹 33">
            <a:extLst>
              <a:ext uri="{FF2B5EF4-FFF2-40B4-BE49-F238E27FC236}">
                <a16:creationId xmlns:a16="http://schemas.microsoft.com/office/drawing/2014/main" id="{C4B5CFAB-B804-4C46-A1CC-26CF28809A35}"/>
              </a:ext>
            </a:extLst>
          </p:cNvPr>
          <p:cNvGrpSpPr/>
          <p:nvPr/>
        </p:nvGrpSpPr>
        <p:grpSpPr>
          <a:xfrm>
            <a:off x="107512" y="24366"/>
            <a:ext cx="3024954" cy="369332"/>
            <a:chOff x="3923928" y="1310956"/>
            <a:chExt cx="4197658" cy="539532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E9C77884-1AF9-4ED2-9AE1-5633C5A76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17FB867-1C16-48CA-B21F-C3F53703F52F}"/>
                </a:ext>
              </a:extLst>
            </p:cNvPr>
            <p:cNvSpPr txBox="1"/>
            <p:nvPr/>
          </p:nvSpPr>
          <p:spPr>
            <a:xfrm>
              <a:off x="4284588" y="1310956"/>
              <a:ext cx="38369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Select Search Graph</a:t>
              </a: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3ED3-E1A9-4179-B4E0-7AE5C2AF05C2}"/>
              </a:ext>
            </a:extLst>
          </p:cNvPr>
          <p:cNvSpPr/>
          <p:nvPr/>
        </p:nvSpPr>
        <p:spPr>
          <a:xfrm rot="1261533">
            <a:off x="6043626" y="2323731"/>
            <a:ext cx="5870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0.4567</a:t>
            </a:r>
            <a:endParaRPr lang="ko-KR" altLang="en-US" sz="1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8C9F5B7-7DFD-423D-B406-C10DF1E3BB42}"/>
                  </a:ext>
                </a:extLst>
              </p:cNvPr>
              <p:cNvSpPr txBox="1"/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ko-KR" sz="14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⁡_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den>
                      </m:f>
                      <m:r>
                        <a:rPr lang="en-US" altLang="ko-KR" sz="1400" b="0" i="0" smtClean="0">
                          <a:latin typeface="Cambria Math" panose="02040503050406030204" pitchFamily="18" charset="0"/>
                        </a:rPr>
                        <m:t>∗0.6</m:t>
                      </m:r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𝑀𝑎𝑥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den>
                      </m:f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∗0.4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8C9F5B7-7DFD-423D-B406-C10DF1E3BB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blipFill>
                <a:blip r:embed="rId3"/>
                <a:stretch>
                  <a:fillRect t="-2740" r="-368" b="-164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Box 40">
            <a:extLst>
              <a:ext uri="{FF2B5EF4-FFF2-40B4-BE49-F238E27FC236}">
                <a16:creationId xmlns:a16="http://schemas.microsoft.com/office/drawing/2014/main" id="{1C2DB7F5-3076-4C02-99D8-3F08FF3E9070}"/>
              </a:ext>
            </a:extLst>
          </p:cNvPr>
          <p:cNvSpPr txBox="1"/>
          <p:nvPr/>
        </p:nvSpPr>
        <p:spPr>
          <a:xfrm>
            <a:off x="723373" y="3247894"/>
            <a:ext cx="3836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0.4567 (</a:t>
            </a:r>
            <a:r>
              <a:rPr lang="ko-KR" altLang="en-US" dirty="0"/>
              <a:t>은평</a:t>
            </a:r>
            <a:r>
              <a:rPr lang="en-US" altLang="ko-KR" dirty="0"/>
              <a:t>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84655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B85319-9E5C-46A9-82FA-5A58882CE4E8}"/>
              </a:ext>
            </a:extLst>
          </p:cNvPr>
          <p:cNvGrpSpPr/>
          <p:nvPr/>
        </p:nvGrpSpPr>
        <p:grpSpPr>
          <a:xfrm>
            <a:off x="5357033" y="915566"/>
            <a:ext cx="3499949" cy="4081135"/>
            <a:chOff x="4736051" y="904113"/>
            <a:chExt cx="3499949" cy="4081135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3EBB198B-190E-4826-95F4-1A3559DD2104}"/>
                </a:ext>
              </a:extLst>
            </p:cNvPr>
            <p:cNvSpPr/>
            <p:nvPr/>
          </p:nvSpPr>
          <p:spPr>
            <a:xfrm>
              <a:off x="6104202" y="904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도봉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B9C53EC-45FB-4D1B-8376-E7B8607561C9}"/>
                </a:ext>
              </a:extLst>
            </p:cNvPr>
            <p:cNvSpPr/>
            <p:nvPr/>
          </p:nvSpPr>
          <p:spPr>
            <a:xfrm>
              <a:off x="6104202" y="2387115"/>
              <a:ext cx="674059" cy="619507"/>
            </a:xfrm>
            <a:prstGeom prst="ellipse">
              <a:avLst/>
            </a:prstGeom>
            <a:solidFill>
              <a:srgbClr val="FF6969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성북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(My)</a:t>
              </a:r>
              <a:endParaRPr lang="ko-KR" altLang="en-US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9F092B-34D9-4A67-8E61-00CAE276EE8F}"/>
                </a:ext>
              </a:extLst>
            </p:cNvPr>
            <p:cNvSpPr/>
            <p:nvPr/>
          </p:nvSpPr>
          <p:spPr>
            <a:xfrm>
              <a:off x="7439351" y="1847478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노원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3537F39-FE12-4A1B-99E4-136DF00BE6D7}"/>
                </a:ext>
              </a:extLst>
            </p:cNvPr>
            <p:cNvSpPr/>
            <p:nvPr/>
          </p:nvSpPr>
          <p:spPr>
            <a:xfrm>
              <a:off x="7472354" y="3143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중랑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09FBBCF-0946-4AF7-A8A8-C1315A8E6F19}"/>
                </a:ext>
              </a:extLst>
            </p:cNvPr>
            <p:cNvSpPr/>
            <p:nvPr/>
          </p:nvSpPr>
          <p:spPr>
            <a:xfrm>
              <a:off x="6104201" y="4031392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동대문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7B850EF-18FD-43D8-8BF6-5006008DF260}"/>
                </a:ext>
              </a:extLst>
            </p:cNvPr>
            <p:cNvSpPr/>
            <p:nvPr/>
          </p:nvSpPr>
          <p:spPr>
            <a:xfrm>
              <a:off x="4880066" y="3296020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종로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F7D7D84-030F-44FF-996C-A8E7E363887C}"/>
                </a:ext>
              </a:extLst>
            </p:cNvPr>
            <p:cNvSpPr/>
            <p:nvPr/>
          </p:nvSpPr>
          <p:spPr>
            <a:xfrm>
              <a:off x="4736051" y="1847479"/>
              <a:ext cx="674058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은평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3943CBB-9AC3-4213-9CB8-B6D523561B5F}"/>
                </a:ext>
              </a:extLst>
            </p:cNvPr>
            <p:cNvCxnSpPr>
              <a:stCxn id="24" idx="0"/>
              <a:endCxn id="3" idx="4"/>
            </p:cNvCxnSpPr>
            <p:nvPr/>
          </p:nvCxnSpPr>
          <p:spPr>
            <a:xfrm flipV="1">
              <a:off x="6441232" y="1523620"/>
              <a:ext cx="0" cy="863495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BAA3D48-C082-45B7-9BC2-CE02FB553F2A}"/>
                </a:ext>
              </a:extLst>
            </p:cNvPr>
            <p:cNvCxnSpPr>
              <a:stCxn id="24" idx="2"/>
              <a:endCxn id="29" idx="5"/>
            </p:cNvCxnSpPr>
            <p:nvPr/>
          </p:nvCxnSpPr>
          <p:spPr>
            <a:xfrm flipH="1" flipV="1">
              <a:off x="5311395" y="2376261"/>
              <a:ext cx="792807" cy="32060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1B7AEE4-F9E0-4674-A0C0-EE9D9799E7AA}"/>
                </a:ext>
              </a:extLst>
            </p:cNvPr>
            <p:cNvCxnSpPr>
              <a:stCxn id="24" idx="3"/>
              <a:endCxn id="28" idx="6"/>
            </p:cNvCxnSpPr>
            <p:nvPr/>
          </p:nvCxnSpPr>
          <p:spPr>
            <a:xfrm flipH="1">
              <a:off x="5554125" y="2915897"/>
              <a:ext cx="648791" cy="68987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8022E13-CDB9-40A8-8CF0-E7809A587199}"/>
                </a:ext>
              </a:extLst>
            </p:cNvPr>
            <p:cNvCxnSpPr>
              <a:stCxn id="24" idx="4"/>
              <a:endCxn id="27" idx="0"/>
            </p:cNvCxnSpPr>
            <p:nvPr/>
          </p:nvCxnSpPr>
          <p:spPr>
            <a:xfrm flipH="1">
              <a:off x="6441231" y="3006622"/>
              <a:ext cx="1" cy="10247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230EBE4-705C-4957-B6F0-E51446960CB8}"/>
                </a:ext>
              </a:extLst>
            </p:cNvPr>
            <p:cNvCxnSpPr>
              <a:stCxn id="24" idx="6"/>
              <a:endCxn id="25" idx="2"/>
            </p:cNvCxnSpPr>
            <p:nvPr/>
          </p:nvCxnSpPr>
          <p:spPr>
            <a:xfrm flipV="1">
              <a:off x="6778261" y="2157232"/>
              <a:ext cx="661090" cy="5396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B6B1C4A-3A2E-419D-A394-CE6E5F40E6D4}"/>
                </a:ext>
              </a:extLst>
            </p:cNvPr>
            <p:cNvCxnSpPr>
              <a:stCxn id="24" idx="5"/>
              <a:endCxn id="26" idx="2"/>
            </p:cNvCxnSpPr>
            <p:nvPr/>
          </p:nvCxnSpPr>
          <p:spPr>
            <a:xfrm>
              <a:off x="6679547" y="2915897"/>
              <a:ext cx="792807" cy="5369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245056D-07C1-4753-A0E5-E4C04E9A63A0}"/>
                </a:ext>
              </a:extLst>
            </p:cNvPr>
            <p:cNvCxnSpPr>
              <a:cxnSpLocks/>
              <a:stCxn id="3" idx="2"/>
              <a:endCxn id="29" idx="7"/>
            </p:cNvCxnSpPr>
            <p:nvPr/>
          </p:nvCxnSpPr>
          <p:spPr>
            <a:xfrm flipH="1">
              <a:off x="5311395" y="1213867"/>
              <a:ext cx="792807" cy="7243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7A6BF-65E8-4851-B1CF-92A6DCBB3373}"/>
                </a:ext>
              </a:extLst>
            </p:cNvPr>
            <p:cNvCxnSpPr>
              <a:cxnSpLocks/>
              <a:stCxn id="28" idx="0"/>
              <a:endCxn id="29" idx="4"/>
            </p:cNvCxnSpPr>
            <p:nvPr/>
          </p:nvCxnSpPr>
          <p:spPr>
            <a:xfrm flipH="1" flipV="1">
              <a:off x="5073080" y="2466986"/>
              <a:ext cx="144016" cy="82903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26126E4-0787-4D6C-8026-8390027894F7}"/>
                </a:ext>
              </a:extLst>
            </p:cNvPr>
            <p:cNvCxnSpPr>
              <a:cxnSpLocks/>
              <a:stCxn id="27" idx="2"/>
              <a:endCxn id="28" idx="5"/>
            </p:cNvCxnSpPr>
            <p:nvPr/>
          </p:nvCxnSpPr>
          <p:spPr>
            <a:xfrm flipH="1" flipV="1">
              <a:off x="5455411" y="3824802"/>
              <a:ext cx="648790" cy="51634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6D2A775-7028-4CDD-B4E9-C610451CFAFF}"/>
                </a:ext>
              </a:extLst>
            </p:cNvPr>
            <p:cNvCxnSpPr>
              <a:cxnSpLocks/>
              <a:stCxn id="26" idx="4"/>
              <a:endCxn id="27" idx="6"/>
            </p:cNvCxnSpPr>
            <p:nvPr/>
          </p:nvCxnSpPr>
          <p:spPr>
            <a:xfrm flipH="1">
              <a:off x="6778260" y="3762620"/>
              <a:ext cx="1031124" cy="578526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D48D8C3-FAD8-4A21-8E1C-1DC6F06459EC}"/>
                </a:ext>
              </a:extLst>
            </p:cNvPr>
            <p:cNvCxnSpPr>
              <a:cxnSpLocks/>
              <a:stCxn id="26" idx="0"/>
              <a:endCxn id="25" idx="4"/>
            </p:cNvCxnSpPr>
            <p:nvPr/>
          </p:nvCxnSpPr>
          <p:spPr>
            <a:xfrm flipH="1" flipV="1">
              <a:off x="7776381" y="2466985"/>
              <a:ext cx="33003" cy="67612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094E5C-A78F-4BB4-B93C-458235851857}"/>
                </a:ext>
              </a:extLst>
            </p:cNvPr>
            <p:cNvCxnSpPr>
              <a:cxnSpLocks/>
              <a:stCxn id="3" idx="6"/>
              <a:endCxn id="25" idx="0"/>
            </p:cNvCxnSpPr>
            <p:nvPr/>
          </p:nvCxnSpPr>
          <p:spPr>
            <a:xfrm>
              <a:off x="6778261" y="1213867"/>
              <a:ext cx="998120" cy="633611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671A12-1E21-4DAD-BC00-9165C4F32D7A}"/>
                </a:ext>
              </a:extLst>
            </p:cNvPr>
            <p:cNvSpPr txBox="1"/>
            <p:nvPr/>
          </p:nvSpPr>
          <p:spPr>
            <a:xfrm>
              <a:off x="5145088" y="4723638"/>
              <a:ext cx="30909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ko-KR" altLang="en-US" sz="1100" b="1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다익스트라</a:t>
              </a:r>
              <a:r>
                <a:rPr lang="ko-KR" altLang="en-US" sz="11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알고리즘을 통한 최단경로 탐색</a:t>
              </a:r>
              <a:endParaRPr lang="en-US" altLang="ko-KR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3B996BB-55CB-47AB-BC6B-6E399D1ABA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58780"/>
              </p:ext>
            </p:extLst>
          </p:nvPr>
        </p:nvGraphicFramePr>
        <p:xfrm>
          <a:off x="287018" y="2597029"/>
          <a:ext cx="465996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62893335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1044034946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508659322"/>
                    </a:ext>
                  </a:extLst>
                </a:gridCol>
                <a:gridCol w="522668">
                  <a:extLst>
                    <a:ext uri="{9D8B030D-6E8A-4147-A177-3AD203B41FA5}">
                      <a16:colId xmlns:a16="http://schemas.microsoft.com/office/drawing/2014/main" val="11484973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도봉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노원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중랑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성북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은평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종로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동대문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0.1856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0.4567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grpSp>
        <p:nvGrpSpPr>
          <p:cNvPr id="34" name="그룹 33">
            <a:extLst>
              <a:ext uri="{FF2B5EF4-FFF2-40B4-BE49-F238E27FC236}">
                <a16:creationId xmlns:a16="http://schemas.microsoft.com/office/drawing/2014/main" id="{411CD6DC-C018-45EE-8E75-670346A02BE0}"/>
              </a:ext>
            </a:extLst>
          </p:cNvPr>
          <p:cNvGrpSpPr/>
          <p:nvPr/>
        </p:nvGrpSpPr>
        <p:grpSpPr>
          <a:xfrm>
            <a:off x="107512" y="24366"/>
            <a:ext cx="3024954" cy="369332"/>
            <a:chOff x="3923928" y="1310956"/>
            <a:chExt cx="4197658" cy="539532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F2268456-0C09-4240-8695-B99AA23B1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A284F14-474A-4B7E-9CBC-1EEEB3B11C0A}"/>
                </a:ext>
              </a:extLst>
            </p:cNvPr>
            <p:cNvSpPr txBox="1"/>
            <p:nvPr/>
          </p:nvSpPr>
          <p:spPr>
            <a:xfrm>
              <a:off x="4284588" y="1310956"/>
              <a:ext cx="38369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Select Search Graph</a:t>
              </a: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22EA8B5-4A83-425C-86C8-0915A14C22ED}"/>
              </a:ext>
            </a:extLst>
          </p:cNvPr>
          <p:cNvSpPr/>
          <p:nvPr/>
        </p:nvSpPr>
        <p:spPr>
          <a:xfrm rot="1261533">
            <a:off x="6043626" y="2323731"/>
            <a:ext cx="5870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0.4567</a:t>
            </a:r>
            <a:endParaRPr lang="ko-KR" altLang="en-US" sz="1000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42D3B3B-A011-40EF-8121-9F762B71FB61}"/>
              </a:ext>
            </a:extLst>
          </p:cNvPr>
          <p:cNvSpPr/>
          <p:nvPr/>
        </p:nvSpPr>
        <p:spPr>
          <a:xfrm>
            <a:off x="6800017" y="1851414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0.1856</a:t>
            </a:r>
            <a:endParaRPr lang="ko-KR" altLang="en-US" sz="1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162597E3-5EAA-4DD2-BCDB-72F9ACB5384B}"/>
                  </a:ext>
                </a:extLst>
              </p:cNvPr>
              <p:cNvSpPr txBox="1"/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ko-KR" sz="14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⁡_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den>
                      </m:f>
                      <m:r>
                        <a:rPr lang="en-US" altLang="ko-KR" sz="1400" b="0" i="0" smtClean="0">
                          <a:latin typeface="Cambria Math" panose="02040503050406030204" pitchFamily="18" charset="0"/>
                        </a:rPr>
                        <m:t>∗0.6</m:t>
                      </m:r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𝑀𝑎𝑥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den>
                      </m:f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∗0.4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162597E3-5EAA-4DD2-BCDB-72F9ACB538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blipFill>
                <a:blip r:embed="rId3"/>
                <a:stretch>
                  <a:fillRect t="-2740" r="-368" b="-164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TextBox 45">
            <a:extLst>
              <a:ext uri="{FF2B5EF4-FFF2-40B4-BE49-F238E27FC236}">
                <a16:creationId xmlns:a16="http://schemas.microsoft.com/office/drawing/2014/main" id="{D220D2D1-9B96-4520-966A-96673F9328EA}"/>
              </a:ext>
            </a:extLst>
          </p:cNvPr>
          <p:cNvSpPr txBox="1"/>
          <p:nvPr/>
        </p:nvSpPr>
        <p:spPr>
          <a:xfrm>
            <a:off x="723373" y="3247894"/>
            <a:ext cx="3836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0.1856 (</a:t>
            </a:r>
            <a:r>
              <a:rPr lang="ko-KR" altLang="en-US" dirty="0"/>
              <a:t>도봉</a:t>
            </a:r>
            <a:r>
              <a:rPr lang="en-US" altLang="ko-KR" dirty="0"/>
              <a:t>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0205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B85319-9E5C-46A9-82FA-5A58882CE4E8}"/>
              </a:ext>
            </a:extLst>
          </p:cNvPr>
          <p:cNvGrpSpPr/>
          <p:nvPr/>
        </p:nvGrpSpPr>
        <p:grpSpPr>
          <a:xfrm>
            <a:off x="5357033" y="915566"/>
            <a:ext cx="3499949" cy="4081135"/>
            <a:chOff x="4736051" y="904113"/>
            <a:chExt cx="3499949" cy="4081135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3EBB198B-190E-4826-95F4-1A3559DD2104}"/>
                </a:ext>
              </a:extLst>
            </p:cNvPr>
            <p:cNvSpPr/>
            <p:nvPr/>
          </p:nvSpPr>
          <p:spPr>
            <a:xfrm>
              <a:off x="6104202" y="904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도봉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B9C53EC-45FB-4D1B-8376-E7B8607561C9}"/>
                </a:ext>
              </a:extLst>
            </p:cNvPr>
            <p:cNvSpPr/>
            <p:nvPr/>
          </p:nvSpPr>
          <p:spPr>
            <a:xfrm>
              <a:off x="6104202" y="2387115"/>
              <a:ext cx="674059" cy="619507"/>
            </a:xfrm>
            <a:prstGeom prst="ellipse">
              <a:avLst/>
            </a:prstGeom>
            <a:solidFill>
              <a:srgbClr val="FF6969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성북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(My)</a:t>
              </a:r>
              <a:endParaRPr lang="ko-KR" altLang="en-US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9F092B-34D9-4A67-8E61-00CAE276EE8F}"/>
                </a:ext>
              </a:extLst>
            </p:cNvPr>
            <p:cNvSpPr/>
            <p:nvPr/>
          </p:nvSpPr>
          <p:spPr>
            <a:xfrm>
              <a:off x="7439351" y="1847478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노원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3537F39-FE12-4A1B-99E4-136DF00BE6D7}"/>
                </a:ext>
              </a:extLst>
            </p:cNvPr>
            <p:cNvSpPr/>
            <p:nvPr/>
          </p:nvSpPr>
          <p:spPr>
            <a:xfrm>
              <a:off x="7472354" y="3143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중랑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09FBBCF-0946-4AF7-A8A8-C1315A8E6F19}"/>
                </a:ext>
              </a:extLst>
            </p:cNvPr>
            <p:cNvSpPr/>
            <p:nvPr/>
          </p:nvSpPr>
          <p:spPr>
            <a:xfrm>
              <a:off x="6104201" y="4031392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동대문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7B850EF-18FD-43D8-8BF6-5006008DF260}"/>
                </a:ext>
              </a:extLst>
            </p:cNvPr>
            <p:cNvSpPr/>
            <p:nvPr/>
          </p:nvSpPr>
          <p:spPr>
            <a:xfrm>
              <a:off x="4880066" y="3296020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종로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F7D7D84-030F-44FF-996C-A8E7E363887C}"/>
                </a:ext>
              </a:extLst>
            </p:cNvPr>
            <p:cNvSpPr/>
            <p:nvPr/>
          </p:nvSpPr>
          <p:spPr>
            <a:xfrm>
              <a:off x="4736051" y="1847479"/>
              <a:ext cx="674058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은평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3943CBB-9AC3-4213-9CB8-B6D523561B5F}"/>
                </a:ext>
              </a:extLst>
            </p:cNvPr>
            <p:cNvCxnSpPr>
              <a:stCxn id="24" idx="0"/>
              <a:endCxn id="3" idx="4"/>
            </p:cNvCxnSpPr>
            <p:nvPr/>
          </p:nvCxnSpPr>
          <p:spPr>
            <a:xfrm flipV="1">
              <a:off x="6441232" y="1523620"/>
              <a:ext cx="0" cy="863495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BAA3D48-C082-45B7-9BC2-CE02FB553F2A}"/>
                </a:ext>
              </a:extLst>
            </p:cNvPr>
            <p:cNvCxnSpPr>
              <a:stCxn id="24" idx="2"/>
              <a:endCxn id="29" idx="5"/>
            </p:cNvCxnSpPr>
            <p:nvPr/>
          </p:nvCxnSpPr>
          <p:spPr>
            <a:xfrm flipH="1" flipV="1">
              <a:off x="5311395" y="2376261"/>
              <a:ext cx="792807" cy="32060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1B7AEE4-F9E0-4674-A0C0-EE9D9799E7AA}"/>
                </a:ext>
              </a:extLst>
            </p:cNvPr>
            <p:cNvCxnSpPr>
              <a:stCxn id="24" idx="3"/>
              <a:endCxn id="28" idx="6"/>
            </p:cNvCxnSpPr>
            <p:nvPr/>
          </p:nvCxnSpPr>
          <p:spPr>
            <a:xfrm flipH="1">
              <a:off x="5554125" y="2915897"/>
              <a:ext cx="648791" cy="68987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8022E13-CDB9-40A8-8CF0-E7809A587199}"/>
                </a:ext>
              </a:extLst>
            </p:cNvPr>
            <p:cNvCxnSpPr>
              <a:stCxn id="24" idx="4"/>
              <a:endCxn id="27" idx="0"/>
            </p:cNvCxnSpPr>
            <p:nvPr/>
          </p:nvCxnSpPr>
          <p:spPr>
            <a:xfrm flipH="1">
              <a:off x="6441231" y="3006622"/>
              <a:ext cx="1" cy="10247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230EBE4-705C-4957-B6F0-E51446960CB8}"/>
                </a:ext>
              </a:extLst>
            </p:cNvPr>
            <p:cNvCxnSpPr>
              <a:stCxn id="24" idx="6"/>
              <a:endCxn id="25" idx="2"/>
            </p:cNvCxnSpPr>
            <p:nvPr/>
          </p:nvCxnSpPr>
          <p:spPr>
            <a:xfrm flipV="1">
              <a:off x="6778261" y="2157232"/>
              <a:ext cx="661090" cy="53963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B6B1C4A-3A2E-419D-A394-CE6E5F40E6D4}"/>
                </a:ext>
              </a:extLst>
            </p:cNvPr>
            <p:cNvCxnSpPr>
              <a:stCxn id="24" idx="5"/>
              <a:endCxn id="26" idx="2"/>
            </p:cNvCxnSpPr>
            <p:nvPr/>
          </p:nvCxnSpPr>
          <p:spPr>
            <a:xfrm>
              <a:off x="6679547" y="2915897"/>
              <a:ext cx="792807" cy="5369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245056D-07C1-4753-A0E5-E4C04E9A63A0}"/>
                </a:ext>
              </a:extLst>
            </p:cNvPr>
            <p:cNvCxnSpPr>
              <a:cxnSpLocks/>
              <a:stCxn id="3" idx="2"/>
              <a:endCxn id="29" idx="7"/>
            </p:cNvCxnSpPr>
            <p:nvPr/>
          </p:nvCxnSpPr>
          <p:spPr>
            <a:xfrm flipH="1">
              <a:off x="5311395" y="1213867"/>
              <a:ext cx="792807" cy="7243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7A6BF-65E8-4851-B1CF-92A6DCBB3373}"/>
                </a:ext>
              </a:extLst>
            </p:cNvPr>
            <p:cNvCxnSpPr>
              <a:cxnSpLocks/>
              <a:stCxn id="28" idx="0"/>
              <a:endCxn id="29" idx="4"/>
            </p:cNvCxnSpPr>
            <p:nvPr/>
          </p:nvCxnSpPr>
          <p:spPr>
            <a:xfrm flipH="1" flipV="1">
              <a:off x="5073080" y="2466986"/>
              <a:ext cx="144016" cy="82903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26126E4-0787-4D6C-8026-8390027894F7}"/>
                </a:ext>
              </a:extLst>
            </p:cNvPr>
            <p:cNvCxnSpPr>
              <a:cxnSpLocks/>
              <a:stCxn id="27" idx="2"/>
              <a:endCxn id="28" idx="5"/>
            </p:cNvCxnSpPr>
            <p:nvPr/>
          </p:nvCxnSpPr>
          <p:spPr>
            <a:xfrm flipH="1" flipV="1">
              <a:off x="5455411" y="3824802"/>
              <a:ext cx="648790" cy="51634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6D2A775-7028-4CDD-B4E9-C610451CFAFF}"/>
                </a:ext>
              </a:extLst>
            </p:cNvPr>
            <p:cNvCxnSpPr>
              <a:cxnSpLocks/>
              <a:stCxn id="26" idx="4"/>
              <a:endCxn id="27" idx="6"/>
            </p:cNvCxnSpPr>
            <p:nvPr/>
          </p:nvCxnSpPr>
          <p:spPr>
            <a:xfrm flipH="1">
              <a:off x="6778260" y="3762620"/>
              <a:ext cx="1031124" cy="578526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D48D8C3-FAD8-4A21-8E1C-1DC6F06459EC}"/>
                </a:ext>
              </a:extLst>
            </p:cNvPr>
            <p:cNvCxnSpPr>
              <a:cxnSpLocks/>
              <a:stCxn id="26" idx="0"/>
              <a:endCxn id="25" idx="4"/>
            </p:cNvCxnSpPr>
            <p:nvPr/>
          </p:nvCxnSpPr>
          <p:spPr>
            <a:xfrm flipH="1" flipV="1">
              <a:off x="7776381" y="2466985"/>
              <a:ext cx="33003" cy="67612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094E5C-A78F-4BB4-B93C-458235851857}"/>
                </a:ext>
              </a:extLst>
            </p:cNvPr>
            <p:cNvCxnSpPr>
              <a:cxnSpLocks/>
              <a:stCxn id="3" idx="6"/>
              <a:endCxn id="25" idx="0"/>
            </p:cNvCxnSpPr>
            <p:nvPr/>
          </p:nvCxnSpPr>
          <p:spPr>
            <a:xfrm>
              <a:off x="6778261" y="1213867"/>
              <a:ext cx="998120" cy="633611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671A12-1E21-4DAD-BC00-9165C4F32D7A}"/>
                </a:ext>
              </a:extLst>
            </p:cNvPr>
            <p:cNvSpPr txBox="1"/>
            <p:nvPr/>
          </p:nvSpPr>
          <p:spPr>
            <a:xfrm>
              <a:off x="5145088" y="4723638"/>
              <a:ext cx="30909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ko-KR" altLang="en-US" sz="1100" b="1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다익스트라</a:t>
              </a:r>
              <a:r>
                <a:rPr lang="ko-KR" altLang="en-US" sz="11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알고리즘을 통한 최단경로 탐색</a:t>
              </a:r>
              <a:endParaRPr lang="en-US" altLang="ko-KR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3B996BB-55CB-47AB-BC6B-6E399D1ABA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412377"/>
              </p:ext>
            </p:extLst>
          </p:nvPr>
        </p:nvGraphicFramePr>
        <p:xfrm>
          <a:off x="287018" y="2597029"/>
          <a:ext cx="465996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62893335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1044034946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508659322"/>
                    </a:ext>
                  </a:extLst>
                </a:gridCol>
                <a:gridCol w="522668">
                  <a:extLst>
                    <a:ext uri="{9D8B030D-6E8A-4147-A177-3AD203B41FA5}">
                      <a16:colId xmlns:a16="http://schemas.microsoft.com/office/drawing/2014/main" val="11484973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도봉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노원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중랑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성북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은평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종로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동대문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0.1856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0.2583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0.4568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grpSp>
        <p:nvGrpSpPr>
          <p:cNvPr id="34" name="그룹 33">
            <a:extLst>
              <a:ext uri="{FF2B5EF4-FFF2-40B4-BE49-F238E27FC236}">
                <a16:creationId xmlns:a16="http://schemas.microsoft.com/office/drawing/2014/main" id="{68FF9819-FF22-4B68-BC9B-38279C60BA89}"/>
              </a:ext>
            </a:extLst>
          </p:cNvPr>
          <p:cNvGrpSpPr/>
          <p:nvPr/>
        </p:nvGrpSpPr>
        <p:grpSpPr>
          <a:xfrm>
            <a:off x="107512" y="24366"/>
            <a:ext cx="3024954" cy="369332"/>
            <a:chOff x="3923928" y="1310956"/>
            <a:chExt cx="4197658" cy="539532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4C533E94-3E11-4221-825F-1659EC2FCE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DD7BA4C-B645-42AC-8DEA-9ED6C6E097C0}"/>
                </a:ext>
              </a:extLst>
            </p:cNvPr>
            <p:cNvSpPr txBox="1"/>
            <p:nvPr/>
          </p:nvSpPr>
          <p:spPr>
            <a:xfrm>
              <a:off x="4284588" y="1310956"/>
              <a:ext cx="38369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Select Search Graph</a:t>
              </a: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1B0BB94-6D6F-4617-9FB4-356C6151DE8D}"/>
              </a:ext>
            </a:extLst>
          </p:cNvPr>
          <p:cNvSpPr/>
          <p:nvPr/>
        </p:nvSpPr>
        <p:spPr>
          <a:xfrm rot="1261533">
            <a:off x="6043626" y="2323731"/>
            <a:ext cx="5870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0.4567</a:t>
            </a:r>
            <a:endParaRPr lang="ko-KR" altLang="en-US" sz="1000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7C6B2F6-512B-41BD-BF8E-9A402ED8F904}"/>
              </a:ext>
            </a:extLst>
          </p:cNvPr>
          <p:cNvSpPr/>
          <p:nvPr/>
        </p:nvSpPr>
        <p:spPr>
          <a:xfrm>
            <a:off x="6800017" y="1851414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0.1856</a:t>
            </a:r>
            <a:endParaRPr lang="ko-KR" altLang="en-US" sz="100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8C9AD862-D5E2-474A-98D4-D5B2B7CCD9DE}"/>
              </a:ext>
            </a:extLst>
          </p:cNvPr>
          <p:cNvSpPr/>
          <p:nvPr/>
        </p:nvSpPr>
        <p:spPr>
          <a:xfrm rot="19234780">
            <a:off x="7453256" y="2218135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0.2583</a:t>
            </a:r>
            <a:endParaRPr lang="ko-KR" altLang="en-US" sz="1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4C1742E5-88C9-43C2-B883-9F87061269B5}"/>
                  </a:ext>
                </a:extLst>
              </p:cNvPr>
              <p:cNvSpPr txBox="1"/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ko-KR" sz="14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⁡_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den>
                      </m:f>
                      <m:r>
                        <a:rPr lang="en-US" altLang="ko-KR" sz="1400" b="0" i="0" smtClean="0">
                          <a:latin typeface="Cambria Math" panose="02040503050406030204" pitchFamily="18" charset="0"/>
                        </a:rPr>
                        <m:t>∗0.6</m:t>
                      </m:r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𝑀𝑎𝑥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den>
                      </m:f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∗0.4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4C1742E5-88C9-43C2-B883-9F87061269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blipFill>
                <a:blip r:embed="rId3"/>
                <a:stretch>
                  <a:fillRect t="-2740" r="-368" b="-164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TextBox 50">
            <a:extLst>
              <a:ext uri="{FF2B5EF4-FFF2-40B4-BE49-F238E27FC236}">
                <a16:creationId xmlns:a16="http://schemas.microsoft.com/office/drawing/2014/main" id="{E0573A49-3CEC-4228-86B0-9056AA77497A}"/>
              </a:ext>
            </a:extLst>
          </p:cNvPr>
          <p:cNvSpPr txBox="1"/>
          <p:nvPr/>
        </p:nvSpPr>
        <p:spPr>
          <a:xfrm>
            <a:off x="723373" y="3247894"/>
            <a:ext cx="3836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0.1856 (</a:t>
            </a:r>
            <a:r>
              <a:rPr lang="ko-KR" altLang="en-US" dirty="0"/>
              <a:t>도봉</a:t>
            </a:r>
            <a:r>
              <a:rPr lang="en-US" altLang="ko-KR" dirty="0"/>
              <a:t>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82436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B85319-9E5C-46A9-82FA-5A58882CE4E8}"/>
              </a:ext>
            </a:extLst>
          </p:cNvPr>
          <p:cNvGrpSpPr/>
          <p:nvPr/>
        </p:nvGrpSpPr>
        <p:grpSpPr>
          <a:xfrm>
            <a:off x="5357033" y="915566"/>
            <a:ext cx="3499949" cy="4081135"/>
            <a:chOff x="4736051" y="904113"/>
            <a:chExt cx="3499949" cy="4081135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3EBB198B-190E-4826-95F4-1A3559DD2104}"/>
                </a:ext>
              </a:extLst>
            </p:cNvPr>
            <p:cNvSpPr/>
            <p:nvPr/>
          </p:nvSpPr>
          <p:spPr>
            <a:xfrm>
              <a:off x="6104202" y="904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도봉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B9C53EC-45FB-4D1B-8376-E7B8607561C9}"/>
                </a:ext>
              </a:extLst>
            </p:cNvPr>
            <p:cNvSpPr/>
            <p:nvPr/>
          </p:nvSpPr>
          <p:spPr>
            <a:xfrm>
              <a:off x="6104202" y="2387115"/>
              <a:ext cx="674059" cy="619507"/>
            </a:xfrm>
            <a:prstGeom prst="ellipse">
              <a:avLst/>
            </a:prstGeom>
            <a:solidFill>
              <a:srgbClr val="FF6969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성북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(My)</a:t>
              </a:r>
              <a:endParaRPr lang="ko-KR" altLang="en-US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9F092B-34D9-4A67-8E61-00CAE276EE8F}"/>
                </a:ext>
              </a:extLst>
            </p:cNvPr>
            <p:cNvSpPr/>
            <p:nvPr/>
          </p:nvSpPr>
          <p:spPr>
            <a:xfrm>
              <a:off x="7439351" y="1847478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노원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3537F39-FE12-4A1B-99E4-136DF00BE6D7}"/>
                </a:ext>
              </a:extLst>
            </p:cNvPr>
            <p:cNvSpPr/>
            <p:nvPr/>
          </p:nvSpPr>
          <p:spPr>
            <a:xfrm>
              <a:off x="7472354" y="3143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중랑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09FBBCF-0946-4AF7-A8A8-C1315A8E6F19}"/>
                </a:ext>
              </a:extLst>
            </p:cNvPr>
            <p:cNvSpPr/>
            <p:nvPr/>
          </p:nvSpPr>
          <p:spPr>
            <a:xfrm>
              <a:off x="6104201" y="4031392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동대문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7B850EF-18FD-43D8-8BF6-5006008DF260}"/>
                </a:ext>
              </a:extLst>
            </p:cNvPr>
            <p:cNvSpPr/>
            <p:nvPr/>
          </p:nvSpPr>
          <p:spPr>
            <a:xfrm>
              <a:off x="4880066" y="3296020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종로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F7D7D84-030F-44FF-996C-A8E7E363887C}"/>
                </a:ext>
              </a:extLst>
            </p:cNvPr>
            <p:cNvSpPr/>
            <p:nvPr/>
          </p:nvSpPr>
          <p:spPr>
            <a:xfrm>
              <a:off x="4736051" y="1847479"/>
              <a:ext cx="674058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은평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3943CBB-9AC3-4213-9CB8-B6D523561B5F}"/>
                </a:ext>
              </a:extLst>
            </p:cNvPr>
            <p:cNvCxnSpPr>
              <a:stCxn id="24" idx="0"/>
              <a:endCxn id="3" idx="4"/>
            </p:cNvCxnSpPr>
            <p:nvPr/>
          </p:nvCxnSpPr>
          <p:spPr>
            <a:xfrm flipV="1">
              <a:off x="6441232" y="1523620"/>
              <a:ext cx="0" cy="863495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BAA3D48-C082-45B7-9BC2-CE02FB553F2A}"/>
                </a:ext>
              </a:extLst>
            </p:cNvPr>
            <p:cNvCxnSpPr>
              <a:stCxn id="24" idx="2"/>
              <a:endCxn id="29" idx="5"/>
            </p:cNvCxnSpPr>
            <p:nvPr/>
          </p:nvCxnSpPr>
          <p:spPr>
            <a:xfrm flipH="1" flipV="1">
              <a:off x="5311395" y="2376261"/>
              <a:ext cx="792807" cy="32060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1B7AEE4-F9E0-4674-A0C0-EE9D9799E7AA}"/>
                </a:ext>
              </a:extLst>
            </p:cNvPr>
            <p:cNvCxnSpPr>
              <a:stCxn id="24" idx="3"/>
              <a:endCxn id="28" idx="6"/>
            </p:cNvCxnSpPr>
            <p:nvPr/>
          </p:nvCxnSpPr>
          <p:spPr>
            <a:xfrm flipH="1">
              <a:off x="5554125" y="2915897"/>
              <a:ext cx="648791" cy="68987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8022E13-CDB9-40A8-8CF0-E7809A587199}"/>
                </a:ext>
              </a:extLst>
            </p:cNvPr>
            <p:cNvCxnSpPr>
              <a:stCxn id="24" idx="4"/>
              <a:endCxn id="27" idx="0"/>
            </p:cNvCxnSpPr>
            <p:nvPr/>
          </p:nvCxnSpPr>
          <p:spPr>
            <a:xfrm flipH="1">
              <a:off x="6441231" y="3006622"/>
              <a:ext cx="1" cy="10247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230EBE4-705C-4957-B6F0-E51446960CB8}"/>
                </a:ext>
              </a:extLst>
            </p:cNvPr>
            <p:cNvCxnSpPr>
              <a:stCxn id="24" idx="6"/>
              <a:endCxn id="25" idx="2"/>
            </p:cNvCxnSpPr>
            <p:nvPr/>
          </p:nvCxnSpPr>
          <p:spPr>
            <a:xfrm flipV="1">
              <a:off x="6778261" y="2157232"/>
              <a:ext cx="661090" cy="5396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B6B1C4A-3A2E-419D-A394-CE6E5F40E6D4}"/>
                </a:ext>
              </a:extLst>
            </p:cNvPr>
            <p:cNvCxnSpPr>
              <a:stCxn id="24" idx="5"/>
              <a:endCxn id="26" idx="2"/>
            </p:cNvCxnSpPr>
            <p:nvPr/>
          </p:nvCxnSpPr>
          <p:spPr>
            <a:xfrm>
              <a:off x="6679547" y="2915897"/>
              <a:ext cx="792807" cy="53697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245056D-07C1-4753-A0E5-E4C04E9A63A0}"/>
                </a:ext>
              </a:extLst>
            </p:cNvPr>
            <p:cNvCxnSpPr>
              <a:cxnSpLocks/>
              <a:stCxn id="3" idx="2"/>
              <a:endCxn id="29" idx="7"/>
            </p:cNvCxnSpPr>
            <p:nvPr/>
          </p:nvCxnSpPr>
          <p:spPr>
            <a:xfrm flipH="1">
              <a:off x="5311395" y="1213867"/>
              <a:ext cx="792807" cy="7243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7A6BF-65E8-4851-B1CF-92A6DCBB3373}"/>
                </a:ext>
              </a:extLst>
            </p:cNvPr>
            <p:cNvCxnSpPr>
              <a:cxnSpLocks/>
              <a:stCxn id="28" idx="0"/>
              <a:endCxn id="29" idx="4"/>
            </p:cNvCxnSpPr>
            <p:nvPr/>
          </p:nvCxnSpPr>
          <p:spPr>
            <a:xfrm flipH="1" flipV="1">
              <a:off x="5073080" y="2466986"/>
              <a:ext cx="144016" cy="82903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26126E4-0787-4D6C-8026-8390027894F7}"/>
                </a:ext>
              </a:extLst>
            </p:cNvPr>
            <p:cNvCxnSpPr>
              <a:cxnSpLocks/>
              <a:stCxn id="27" idx="2"/>
              <a:endCxn id="28" idx="5"/>
            </p:cNvCxnSpPr>
            <p:nvPr/>
          </p:nvCxnSpPr>
          <p:spPr>
            <a:xfrm flipH="1" flipV="1">
              <a:off x="5455411" y="3824802"/>
              <a:ext cx="648790" cy="51634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6D2A775-7028-4CDD-B4E9-C610451CFAFF}"/>
                </a:ext>
              </a:extLst>
            </p:cNvPr>
            <p:cNvCxnSpPr>
              <a:cxnSpLocks/>
              <a:stCxn id="26" idx="4"/>
              <a:endCxn id="27" idx="6"/>
            </p:cNvCxnSpPr>
            <p:nvPr/>
          </p:nvCxnSpPr>
          <p:spPr>
            <a:xfrm flipH="1">
              <a:off x="6778260" y="3762620"/>
              <a:ext cx="1031124" cy="578526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D48D8C3-FAD8-4A21-8E1C-1DC6F06459EC}"/>
                </a:ext>
              </a:extLst>
            </p:cNvPr>
            <p:cNvCxnSpPr>
              <a:cxnSpLocks/>
              <a:stCxn id="26" idx="0"/>
              <a:endCxn id="25" idx="4"/>
            </p:cNvCxnSpPr>
            <p:nvPr/>
          </p:nvCxnSpPr>
          <p:spPr>
            <a:xfrm flipH="1" flipV="1">
              <a:off x="7776381" y="2466985"/>
              <a:ext cx="33003" cy="67612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094E5C-A78F-4BB4-B93C-458235851857}"/>
                </a:ext>
              </a:extLst>
            </p:cNvPr>
            <p:cNvCxnSpPr>
              <a:cxnSpLocks/>
              <a:stCxn id="3" idx="6"/>
              <a:endCxn id="25" idx="0"/>
            </p:cNvCxnSpPr>
            <p:nvPr/>
          </p:nvCxnSpPr>
          <p:spPr>
            <a:xfrm>
              <a:off x="6778261" y="1213867"/>
              <a:ext cx="998120" cy="633611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671A12-1E21-4DAD-BC00-9165C4F32D7A}"/>
                </a:ext>
              </a:extLst>
            </p:cNvPr>
            <p:cNvSpPr txBox="1"/>
            <p:nvPr/>
          </p:nvSpPr>
          <p:spPr>
            <a:xfrm>
              <a:off x="5145088" y="4723638"/>
              <a:ext cx="30909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ko-KR" altLang="en-US" sz="1100" b="1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다익스트라</a:t>
              </a:r>
              <a:r>
                <a:rPr lang="ko-KR" altLang="en-US" sz="11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알고리즘을 통한 최단경로 탐색</a:t>
              </a:r>
              <a:endParaRPr lang="en-US" altLang="ko-KR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3B996BB-55CB-47AB-BC6B-6E399D1ABA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538449"/>
              </p:ext>
            </p:extLst>
          </p:nvPr>
        </p:nvGraphicFramePr>
        <p:xfrm>
          <a:off x="287018" y="2597029"/>
          <a:ext cx="465996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62893335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1044034946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508659322"/>
                    </a:ext>
                  </a:extLst>
                </a:gridCol>
                <a:gridCol w="522668">
                  <a:extLst>
                    <a:ext uri="{9D8B030D-6E8A-4147-A177-3AD203B41FA5}">
                      <a16:colId xmlns:a16="http://schemas.microsoft.com/office/drawing/2014/main" val="11484973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도봉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노원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중랑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성북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은평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종로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동대문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0.1856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0.2583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0.2976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0.4567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F32C9D-D017-4370-AA69-A63B98C44994}"/>
              </a:ext>
            </a:extLst>
          </p:cNvPr>
          <p:cNvGrpSpPr/>
          <p:nvPr/>
        </p:nvGrpSpPr>
        <p:grpSpPr>
          <a:xfrm>
            <a:off x="107512" y="24366"/>
            <a:ext cx="3024954" cy="369332"/>
            <a:chOff x="3923928" y="1310956"/>
            <a:chExt cx="4197658" cy="539532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903096B0-15B8-4F73-AC1F-193ED9A26F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FF974D5-44F4-42E1-8235-B26C000C12D4}"/>
                </a:ext>
              </a:extLst>
            </p:cNvPr>
            <p:cNvSpPr txBox="1"/>
            <p:nvPr/>
          </p:nvSpPr>
          <p:spPr>
            <a:xfrm>
              <a:off x="4284588" y="1310956"/>
              <a:ext cx="38369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Select Search Graph</a:t>
              </a:r>
            </a:p>
          </p:txBody>
        </p: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B04936F-925B-442E-8D99-F08306F4FEC8}"/>
              </a:ext>
            </a:extLst>
          </p:cNvPr>
          <p:cNvSpPr/>
          <p:nvPr/>
        </p:nvSpPr>
        <p:spPr>
          <a:xfrm rot="1261533">
            <a:off x="6043626" y="2323731"/>
            <a:ext cx="5870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0.4567</a:t>
            </a:r>
            <a:endParaRPr lang="ko-KR" altLang="en-US" sz="10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3CCB54F-A75A-4940-B954-9C25EAF7DEB5}"/>
              </a:ext>
            </a:extLst>
          </p:cNvPr>
          <p:cNvSpPr/>
          <p:nvPr/>
        </p:nvSpPr>
        <p:spPr>
          <a:xfrm>
            <a:off x="6800017" y="1851414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0.1856</a:t>
            </a:r>
            <a:endParaRPr lang="ko-KR" altLang="en-US" sz="100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B17F9AE-2A42-4480-BC90-4CB0A3A31927}"/>
              </a:ext>
            </a:extLst>
          </p:cNvPr>
          <p:cNvSpPr/>
          <p:nvPr/>
        </p:nvSpPr>
        <p:spPr>
          <a:xfrm rot="19234780">
            <a:off x="7453256" y="2218135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0.2583</a:t>
            </a:r>
            <a:endParaRPr lang="ko-KR" altLang="en-US" sz="1000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F7B4029-8017-4534-AACB-C4683C2064CB}"/>
              </a:ext>
            </a:extLst>
          </p:cNvPr>
          <p:cNvSpPr/>
          <p:nvPr/>
        </p:nvSpPr>
        <p:spPr>
          <a:xfrm rot="1954853">
            <a:off x="7505411" y="3029587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0.2976</a:t>
            </a:r>
            <a:endParaRPr lang="ko-KR" altLang="en-US" sz="1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1252B4F-F79D-46B3-A299-42A2F47CA2F0}"/>
                  </a:ext>
                </a:extLst>
              </p:cNvPr>
              <p:cNvSpPr txBox="1"/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ko-KR" sz="14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⁡_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den>
                      </m:f>
                      <m:r>
                        <a:rPr lang="en-US" altLang="ko-KR" sz="1400" b="0" i="0" smtClean="0">
                          <a:latin typeface="Cambria Math" panose="02040503050406030204" pitchFamily="18" charset="0"/>
                        </a:rPr>
                        <m:t>∗0.6</m:t>
                      </m:r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𝑀𝑎𝑥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den>
                      </m:f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∗0.4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1252B4F-F79D-46B3-A299-42A2F47CA2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blipFill>
                <a:blip r:embed="rId3"/>
                <a:stretch>
                  <a:fillRect t="-2740" r="-368" b="-164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TextBox 49">
            <a:extLst>
              <a:ext uri="{FF2B5EF4-FFF2-40B4-BE49-F238E27FC236}">
                <a16:creationId xmlns:a16="http://schemas.microsoft.com/office/drawing/2014/main" id="{1CD4768D-C60A-4E40-B467-C5FC6BDF60AD}"/>
              </a:ext>
            </a:extLst>
          </p:cNvPr>
          <p:cNvSpPr txBox="1"/>
          <p:nvPr/>
        </p:nvSpPr>
        <p:spPr>
          <a:xfrm>
            <a:off x="723373" y="3247894"/>
            <a:ext cx="3836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0.1856 (</a:t>
            </a:r>
            <a:r>
              <a:rPr lang="ko-KR" altLang="en-US" dirty="0"/>
              <a:t>도봉</a:t>
            </a:r>
            <a:r>
              <a:rPr lang="en-US" altLang="ko-KR" dirty="0"/>
              <a:t>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84775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B85319-9E5C-46A9-82FA-5A58882CE4E8}"/>
              </a:ext>
            </a:extLst>
          </p:cNvPr>
          <p:cNvGrpSpPr/>
          <p:nvPr/>
        </p:nvGrpSpPr>
        <p:grpSpPr>
          <a:xfrm>
            <a:off x="5357033" y="915566"/>
            <a:ext cx="3499949" cy="4081135"/>
            <a:chOff x="4736051" y="904113"/>
            <a:chExt cx="3499949" cy="4081135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3EBB198B-190E-4826-95F4-1A3559DD2104}"/>
                </a:ext>
              </a:extLst>
            </p:cNvPr>
            <p:cNvSpPr/>
            <p:nvPr/>
          </p:nvSpPr>
          <p:spPr>
            <a:xfrm>
              <a:off x="6104202" y="904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도봉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B9C53EC-45FB-4D1B-8376-E7B8607561C9}"/>
                </a:ext>
              </a:extLst>
            </p:cNvPr>
            <p:cNvSpPr/>
            <p:nvPr/>
          </p:nvSpPr>
          <p:spPr>
            <a:xfrm>
              <a:off x="6104202" y="2387115"/>
              <a:ext cx="674059" cy="619507"/>
            </a:xfrm>
            <a:prstGeom prst="ellipse">
              <a:avLst/>
            </a:prstGeom>
            <a:solidFill>
              <a:srgbClr val="FF6969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성북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(My)</a:t>
              </a:r>
              <a:endParaRPr lang="ko-KR" altLang="en-US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9F092B-34D9-4A67-8E61-00CAE276EE8F}"/>
                </a:ext>
              </a:extLst>
            </p:cNvPr>
            <p:cNvSpPr/>
            <p:nvPr/>
          </p:nvSpPr>
          <p:spPr>
            <a:xfrm>
              <a:off x="7439351" y="1847478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노원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3537F39-FE12-4A1B-99E4-136DF00BE6D7}"/>
                </a:ext>
              </a:extLst>
            </p:cNvPr>
            <p:cNvSpPr/>
            <p:nvPr/>
          </p:nvSpPr>
          <p:spPr>
            <a:xfrm>
              <a:off x="7472354" y="3143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중랑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09FBBCF-0946-4AF7-A8A8-C1315A8E6F19}"/>
                </a:ext>
              </a:extLst>
            </p:cNvPr>
            <p:cNvSpPr/>
            <p:nvPr/>
          </p:nvSpPr>
          <p:spPr>
            <a:xfrm>
              <a:off x="6104201" y="4031392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동대문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7B850EF-18FD-43D8-8BF6-5006008DF260}"/>
                </a:ext>
              </a:extLst>
            </p:cNvPr>
            <p:cNvSpPr/>
            <p:nvPr/>
          </p:nvSpPr>
          <p:spPr>
            <a:xfrm>
              <a:off x="4880066" y="3296020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종로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F7D7D84-030F-44FF-996C-A8E7E363887C}"/>
                </a:ext>
              </a:extLst>
            </p:cNvPr>
            <p:cNvSpPr/>
            <p:nvPr/>
          </p:nvSpPr>
          <p:spPr>
            <a:xfrm>
              <a:off x="4736051" y="1847479"/>
              <a:ext cx="674058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은평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3943CBB-9AC3-4213-9CB8-B6D523561B5F}"/>
                </a:ext>
              </a:extLst>
            </p:cNvPr>
            <p:cNvCxnSpPr>
              <a:stCxn id="24" idx="0"/>
              <a:endCxn id="3" idx="4"/>
            </p:cNvCxnSpPr>
            <p:nvPr/>
          </p:nvCxnSpPr>
          <p:spPr>
            <a:xfrm flipV="1">
              <a:off x="6441232" y="1523620"/>
              <a:ext cx="0" cy="863495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BAA3D48-C082-45B7-9BC2-CE02FB553F2A}"/>
                </a:ext>
              </a:extLst>
            </p:cNvPr>
            <p:cNvCxnSpPr>
              <a:stCxn id="24" idx="2"/>
              <a:endCxn id="29" idx="5"/>
            </p:cNvCxnSpPr>
            <p:nvPr/>
          </p:nvCxnSpPr>
          <p:spPr>
            <a:xfrm flipH="1" flipV="1">
              <a:off x="5311395" y="2376261"/>
              <a:ext cx="792807" cy="32060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1B7AEE4-F9E0-4674-A0C0-EE9D9799E7AA}"/>
                </a:ext>
              </a:extLst>
            </p:cNvPr>
            <p:cNvCxnSpPr>
              <a:stCxn id="24" idx="3"/>
              <a:endCxn id="28" idx="6"/>
            </p:cNvCxnSpPr>
            <p:nvPr/>
          </p:nvCxnSpPr>
          <p:spPr>
            <a:xfrm flipH="1">
              <a:off x="5554125" y="2915897"/>
              <a:ext cx="648791" cy="68987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8022E13-CDB9-40A8-8CF0-E7809A587199}"/>
                </a:ext>
              </a:extLst>
            </p:cNvPr>
            <p:cNvCxnSpPr>
              <a:stCxn id="24" idx="4"/>
              <a:endCxn id="27" idx="0"/>
            </p:cNvCxnSpPr>
            <p:nvPr/>
          </p:nvCxnSpPr>
          <p:spPr>
            <a:xfrm flipH="1">
              <a:off x="6441231" y="3006622"/>
              <a:ext cx="1" cy="102477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230EBE4-705C-4957-B6F0-E51446960CB8}"/>
                </a:ext>
              </a:extLst>
            </p:cNvPr>
            <p:cNvCxnSpPr>
              <a:stCxn id="24" idx="6"/>
              <a:endCxn id="25" idx="2"/>
            </p:cNvCxnSpPr>
            <p:nvPr/>
          </p:nvCxnSpPr>
          <p:spPr>
            <a:xfrm flipV="1">
              <a:off x="6778261" y="2157232"/>
              <a:ext cx="661090" cy="5396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B6B1C4A-3A2E-419D-A394-CE6E5F40E6D4}"/>
                </a:ext>
              </a:extLst>
            </p:cNvPr>
            <p:cNvCxnSpPr>
              <a:stCxn id="24" idx="5"/>
              <a:endCxn id="26" idx="2"/>
            </p:cNvCxnSpPr>
            <p:nvPr/>
          </p:nvCxnSpPr>
          <p:spPr>
            <a:xfrm>
              <a:off x="6679547" y="2915897"/>
              <a:ext cx="792807" cy="5369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245056D-07C1-4753-A0E5-E4C04E9A63A0}"/>
                </a:ext>
              </a:extLst>
            </p:cNvPr>
            <p:cNvCxnSpPr>
              <a:cxnSpLocks/>
              <a:stCxn id="3" idx="2"/>
              <a:endCxn id="29" idx="7"/>
            </p:cNvCxnSpPr>
            <p:nvPr/>
          </p:nvCxnSpPr>
          <p:spPr>
            <a:xfrm flipH="1">
              <a:off x="5311395" y="1213867"/>
              <a:ext cx="792807" cy="7243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7A6BF-65E8-4851-B1CF-92A6DCBB3373}"/>
                </a:ext>
              </a:extLst>
            </p:cNvPr>
            <p:cNvCxnSpPr>
              <a:cxnSpLocks/>
              <a:stCxn id="28" idx="0"/>
              <a:endCxn id="29" idx="4"/>
            </p:cNvCxnSpPr>
            <p:nvPr/>
          </p:nvCxnSpPr>
          <p:spPr>
            <a:xfrm flipH="1" flipV="1">
              <a:off x="5073080" y="2466986"/>
              <a:ext cx="144016" cy="82903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26126E4-0787-4D6C-8026-8390027894F7}"/>
                </a:ext>
              </a:extLst>
            </p:cNvPr>
            <p:cNvCxnSpPr>
              <a:cxnSpLocks/>
              <a:stCxn id="27" idx="2"/>
              <a:endCxn id="28" idx="5"/>
            </p:cNvCxnSpPr>
            <p:nvPr/>
          </p:nvCxnSpPr>
          <p:spPr>
            <a:xfrm flipH="1" flipV="1">
              <a:off x="5455411" y="3824802"/>
              <a:ext cx="648790" cy="51634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6D2A775-7028-4CDD-B4E9-C610451CFAFF}"/>
                </a:ext>
              </a:extLst>
            </p:cNvPr>
            <p:cNvCxnSpPr>
              <a:cxnSpLocks/>
              <a:stCxn id="26" idx="4"/>
              <a:endCxn id="27" idx="6"/>
            </p:cNvCxnSpPr>
            <p:nvPr/>
          </p:nvCxnSpPr>
          <p:spPr>
            <a:xfrm flipH="1">
              <a:off x="6778260" y="3762620"/>
              <a:ext cx="1031124" cy="578526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D48D8C3-FAD8-4A21-8E1C-1DC6F06459EC}"/>
                </a:ext>
              </a:extLst>
            </p:cNvPr>
            <p:cNvCxnSpPr>
              <a:cxnSpLocks/>
              <a:stCxn id="26" idx="0"/>
              <a:endCxn id="25" idx="4"/>
            </p:cNvCxnSpPr>
            <p:nvPr/>
          </p:nvCxnSpPr>
          <p:spPr>
            <a:xfrm flipH="1" flipV="1">
              <a:off x="7776381" y="2466985"/>
              <a:ext cx="33003" cy="67612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094E5C-A78F-4BB4-B93C-458235851857}"/>
                </a:ext>
              </a:extLst>
            </p:cNvPr>
            <p:cNvCxnSpPr>
              <a:cxnSpLocks/>
              <a:stCxn id="3" idx="6"/>
              <a:endCxn id="25" idx="0"/>
            </p:cNvCxnSpPr>
            <p:nvPr/>
          </p:nvCxnSpPr>
          <p:spPr>
            <a:xfrm>
              <a:off x="6778261" y="1213867"/>
              <a:ext cx="998120" cy="633611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671A12-1E21-4DAD-BC00-9165C4F32D7A}"/>
                </a:ext>
              </a:extLst>
            </p:cNvPr>
            <p:cNvSpPr txBox="1"/>
            <p:nvPr/>
          </p:nvSpPr>
          <p:spPr>
            <a:xfrm>
              <a:off x="5145088" y="4723638"/>
              <a:ext cx="30909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ko-KR" altLang="en-US" sz="1100" b="1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다익스트라</a:t>
              </a:r>
              <a:r>
                <a:rPr lang="ko-KR" altLang="en-US" sz="11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알고리즘을 통한 최단경로 탐색</a:t>
              </a:r>
              <a:endParaRPr lang="en-US" altLang="ko-KR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3B996BB-55CB-47AB-BC6B-6E399D1ABA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4798337"/>
              </p:ext>
            </p:extLst>
          </p:nvPr>
        </p:nvGraphicFramePr>
        <p:xfrm>
          <a:off x="287018" y="2597029"/>
          <a:ext cx="465996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62893335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1044034946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508659322"/>
                    </a:ext>
                  </a:extLst>
                </a:gridCol>
                <a:gridCol w="522668">
                  <a:extLst>
                    <a:ext uri="{9D8B030D-6E8A-4147-A177-3AD203B41FA5}">
                      <a16:colId xmlns:a16="http://schemas.microsoft.com/office/drawing/2014/main" val="11484973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도봉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노원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중랑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성북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은평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종로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동대문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0.1856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0.2583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0.2976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0.4567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0.4299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grpSp>
        <p:nvGrpSpPr>
          <p:cNvPr id="34" name="그룹 33">
            <a:extLst>
              <a:ext uri="{FF2B5EF4-FFF2-40B4-BE49-F238E27FC236}">
                <a16:creationId xmlns:a16="http://schemas.microsoft.com/office/drawing/2014/main" id="{23849A39-A24B-4DF8-9928-52AC4D0B5B6C}"/>
              </a:ext>
            </a:extLst>
          </p:cNvPr>
          <p:cNvGrpSpPr/>
          <p:nvPr/>
        </p:nvGrpSpPr>
        <p:grpSpPr>
          <a:xfrm>
            <a:off x="107512" y="24366"/>
            <a:ext cx="3024954" cy="369332"/>
            <a:chOff x="3923928" y="1310956"/>
            <a:chExt cx="4197658" cy="539532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AB4C34D8-FB82-408E-99F4-CB2E98D4C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6B318B3-3423-4E61-A35C-E9888723E903}"/>
                </a:ext>
              </a:extLst>
            </p:cNvPr>
            <p:cNvSpPr txBox="1"/>
            <p:nvPr/>
          </p:nvSpPr>
          <p:spPr>
            <a:xfrm>
              <a:off x="4284588" y="1310956"/>
              <a:ext cx="38369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Select Search Graph</a:t>
              </a:r>
            </a:p>
          </p:txBody>
        </p: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BC92EB0-8E59-47B2-A02D-8C86847B00FD}"/>
              </a:ext>
            </a:extLst>
          </p:cNvPr>
          <p:cNvSpPr/>
          <p:nvPr/>
        </p:nvSpPr>
        <p:spPr>
          <a:xfrm rot="1261533">
            <a:off x="6043626" y="2323731"/>
            <a:ext cx="5870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0.4567</a:t>
            </a:r>
            <a:endParaRPr lang="ko-KR" altLang="en-US" sz="10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DAB02C3-E0E0-4FF6-9F5E-DCA0B2E0D25E}"/>
              </a:ext>
            </a:extLst>
          </p:cNvPr>
          <p:cNvSpPr/>
          <p:nvPr/>
        </p:nvSpPr>
        <p:spPr>
          <a:xfrm>
            <a:off x="6800017" y="1851414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0.1856</a:t>
            </a:r>
            <a:endParaRPr lang="ko-KR" altLang="en-US" sz="100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EC1C556-2650-40FE-886C-8910976D571E}"/>
              </a:ext>
            </a:extLst>
          </p:cNvPr>
          <p:cNvSpPr/>
          <p:nvPr/>
        </p:nvSpPr>
        <p:spPr>
          <a:xfrm rot="19234780">
            <a:off x="7453256" y="2218135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0.2583</a:t>
            </a:r>
            <a:endParaRPr lang="ko-KR" altLang="en-US" sz="1000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CC3BB3B-D28D-4072-9D3B-5FC6A0A627B9}"/>
              </a:ext>
            </a:extLst>
          </p:cNvPr>
          <p:cNvSpPr/>
          <p:nvPr/>
        </p:nvSpPr>
        <p:spPr>
          <a:xfrm rot="1954853">
            <a:off x="7505411" y="3029587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0.2976</a:t>
            </a:r>
            <a:endParaRPr lang="ko-KR" altLang="en-US" sz="1000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3BFFCBB-5028-49B2-98A2-429A08DBCD01}"/>
              </a:ext>
            </a:extLst>
          </p:cNvPr>
          <p:cNvSpPr/>
          <p:nvPr/>
        </p:nvSpPr>
        <p:spPr>
          <a:xfrm>
            <a:off x="6782813" y="3466949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0.4299</a:t>
            </a:r>
            <a:endParaRPr lang="ko-KR" altLang="en-US" sz="1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4D5522B4-A651-4E40-8C16-FE47C35D1842}"/>
                  </a:ext>
                </a:extLst>
              </p:cNvPr>
              <p:cNvSpPr txBox="1"/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ko-KR" sz="14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⁡_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den>
                      </m:f>
                      <m:r>
                        <a:rPr lang="en-US" altLang="ko-KR" sz="1400" b="0" i="0" smtClean="0">
                          <a:latin typeface="Cambria Math" panose="02040503050406030204" pitchFamily="18" charset="0"/>
                        </a:rPr>
                        <m:t>∗0.6</m:t>
                      </m:r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𝑀𝑎𝑥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den>
                      </m:f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∗0.4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4D5522B4-A651-4E40-8C16-FE47C35D18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blipFill>
                <a:blip r:embed="rId3"/>
                <a:stretch>
                  <a:fillRect t="-2740" r="-368" b="-164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TextBox 50">
            <a:extLst>
              <a:ext uri="{FF2B5EF4-FFF2-40B4-BE49-F238E27FC236}">
                <a16:creationId xmlns:a16="http://schemas.microsoft.com/office/drawing/2014/main" id="{424AAEDD-5BD6-44B3-AF83-6207A98ECF74}"/>
              </a:ext>
            </a:extLst>
          </p:cNvPr>
          <p:cNvSpPr txBox="1"/>
          <p:nvPr/>
        </p:nvSpPr>
        <p:spPr>
          <a:xfrm>
            <a:off x="723373" y="3247894"/>
            <a:ext cx="3836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0.1856 (</a:t>
            </a:r>
            <a:r>
              <a:rPr lang="ko-KR" altLang="en-US" dirty="0"/>
              <a:t>도봉</a:t>
            </a:r>
            <a:r>
              <a:rPr lang="en-US" altLang="ko-KR" dirty="0"/>
              <a:t>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31737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B85319-9E5C-46A9-82FA-5A58882CE4E8}"/>
              </a:ext>
            </a:extLst>
          </p:cNvPr>
          <p:cNvGrpSpPr/>
          <p:nvPr/>
        </p:nvGrpSpPr>
        <p:grpSpPr>
          <a:xfrm>
            <a:off x="5357033" y="915566"/>
            <a:ext cx="3499949" cy="4081135"/>
            <a:chOff x="4736051" y="904113"/>
            <a:chExt cx="3499949" cy="4081135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3EBB198B-190E-4826-95F4-1A3559DD2104}"/>
                </a:ext>
              </a:extLst>
            </p:cNvPr>
            <p:cNvSpPr/>
            <p:nvPr/>
          </p:nvSpPr>
          <p:spPr>
            <a:xfrm>
              <a:off x="6104202" y="904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도봉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B9C53EC-45FB-4D1B-8376-E7B8607561C9}"/>
                </a:ext>
              </a:extLst>
            </p:cNvPr>
            <p:cNvSpPr/>
            <p:nvPr/>
          </p:nvSpPr>
          <p:spPr>
            <a:xfrm>
              <a:off x="6104202" y="2387115"/>
              <a:ext cx="674059" cy="619507"/>
            </a:xfrm>
            <a:prstGeom prst="ellipse">
              <a:avLst/>
            </a:prstGeom>
            <a:solidFill>
              <a:srgbClr val="FF6969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성북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(My)</a:t>
              </a:r>
              <a:endParaRPr lang="ko-KR" altLang="en-US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9F092B-34D9-4A67-8E61-00CAE276EE8F}"/>
                </a:ext>
              </a:extLst>
            </p:cNvPr>
            <p:cNvSpPr/>
            <p:nvPr/>
          </p:nvSpPr>
          <p:spPr>
            <a:xfrm>
              <a:off x="7439351" y="1847478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노원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3537F39-FE12-4A1B-99E4-136DF00BE6D7}"/>
                </a:ext>
              </a:extLst>
            </p:cNvPr>
            <p:cNvSpPr/>
            <p:nvPr/>
          </p:nvSpPr>
          <p:spPr>
            <a:xfrm>
              <a:off x="7472354" y="3143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중랑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09FBBCF-0946-4AF7-A8A8-C1315A8E6F19}"/>
                </a:ext>
              </a:extLst>
            </p:cNvPr>
            <p:cNvSpPr/>
            <p:nvPr/>
          </p:nvSpPr>
          <p:spPr>
            <a:xfrm>
              <a:off x="6104201" y="4031392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동대문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7B850EF-18FD-43D8-8BF6-5006008DF260}"/>
                </a:ext>
              </a:extLst>
            </p:cNvPr>
            <p:cNvSpPr/>
            <p:nvPr/>
          </p:nvSpPr>
          <p:spPr>
            <a:xfrm>
              <a:off x="4880066" y="3296020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종로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F7D7D84-030F-44FF-996C-A8E7E363887C}"/>
                </a:ext>
              </a:extLst>
            </p:cNvPr>
            <p:cNvSpPr/>
            <p:nvPr/>
          </p:nvSpPr>
          <p:spPr>
            <a:xfrm>
              <a:off x="4736051" y="1847479"/>
              <a:ext cx="674058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은평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3943CBB-9AC3-4213-9CB8-B6D523561B5F}"/>
                </a:ext>
              </a:extLst>
            </p:cNvPr>
            <p:cNvCxnSpPr>
              <a:stCxn id="24" idx="0"/>
              <a:endCxn id="3" idx="4"/>
            </p:cNvCxnSpPr>
            <p:nvPr/>
          </p:nvCxnSpPr>
          <p:spPr>
            <a:xfrm flipV="1">
              <a:off x="6441232" y="1523620"/>
              <a:ext cx="0" cy="863495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BAA3D48-C082-45B7-9BC2-CE02FB553F2A}"/>
                </a:ext>
              </a:extLst>
            </p:cNvPr>
            <p:cNvCxnSpPr>
              <a:stCxn id="24" idx="2"/>
              <a:endCxn id="29" idx="5"/>
            </p:cNvCxnSpPr>
            <p:nvPr/>
          </p:nvCxnSpPr>
          <p:spPr>
            <a:xfrm flipH="1" flipV="1">
              <a:off x="5311395" y="2376261"/>
              <a:ext cx="792807" cy="32060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1B7AEE4-F9E0-4674-A0C0-EE9D9799E7AA}"/>
                </a:ext>
              </a:extLst>
            </p:cNvPr>
            <p:cNvCxnSpPr>
              <a:stCxn id="24" idx="3"/>
              <a:endCxn id="28" idx="6"/>
            </p:cNvCxnSpPr>
            <p:nvPr/>
          </p:nvCxnSpPr>
          <p:spPr>
            <a:xfrm flipH="1">
              <a:off x="5554125" y="2915897"/>
              <a:ext cx="648791" cy="68987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8022E13-CDB9-40A8-8CF0-E7809A587199}"/>
                </a:ext>
              </a:extLst>
            </p:cNvPr>
            <p:cNvCxnSpPr>
              <a:stCxn id="24" idx="4"/>
              <a:endCxn id="27" idx="0"/>
            </p:cNvCxnSpPr>
            <p:nvPr/>
          </p:nvCxnSpPr>
          <p:spPr>
            <a:xfrm flipH="1">
              <a:off x="6441231" y="3006622"/>
              <a:ext cx="1" cy="10247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230EBE4-705C-4957-B6F0-E51446960CB8}"/>
                </a:ext>
              </a:extLst>
            </p:cNvPr>
            <p:cNvCxnSpPr>
              <a:stCxn id="24" idx="6"/>
              <a:endCxn id="25" idx="2"/>
            </p:cNvCxnSpPr>
            <p:nvPr/>
          </p:nvCxnSpPr>
          <p:spPr>
            <a:xfrm flipV="1">
              <a:off x="6778261" y="2157232"/>
              <a:ext cx="661090" cy="5396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B6B1C4A-3A2E-419D-A394-CE6E5F40E6D4}"/>
                </a:ext>
              </a:extLst>
            </p:cNvPr>
            <p:cNvCxnSpPr>
              <a:stCxn id="24" idx="5"/>
              <a:endCxn id="26" idx="2"/>
            </p:cNvCxnSpPr>
            <p:nvPr/>
          </p:nvCxnSpPr>
          <p:spPr>
            <a:xfrm>
              <a:off x="6679547" y="2915897"/>
              <a:ext cx="792807" cy="5369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245056D-07C1-4753-A0E5-E4C04E9A63A0}"/>
                </a:ext>
              </a:extLst>
            </p:cNvPr>
            <p:cNvCxnSpPr>
              <a:cxnSpLocks/>
              <a:stCxn id="3" idx="2"/>
              <a:endCxn id="29" idx="7"/>
            </p:cNvCxnSpPr>
            <p:nvPr/>
          </p:nvCxnSpPr>
          <p:spPr>
            <a:xfrm flipH="1">
              <a:off x="5311395" y="1213867"/>
              <a:ext cx="792807" cy="7243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7A6BF-65E8-4851-B1CF-92A6DCBB3373}"/>
                </a:ext>
              </a:extLst>
            </p:cNvPr>
            <p:cNvCxnSpPr>
              <a:cxnSpLocks/>
              <a:stCxn id="28" idx="0"/>
              <a:endCxn id="29" idx="4"/>
            </p:cNvCxnSpPr>
            <p:nvPr/>
          </p:nvCxnSpPr>
          <p:spPr>
            <a:xfrm flipH="1" flipV="1">
              <a:off x="5073080" y="2466986"/>
              <a:ext cx="144016" cy="82903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26126E4-0787-4D6C-8026-8390027894F7}"/>
                </a:ext>
              </a:extLst>
            </p:cNvPr>
            <p:cNvCxnSpPr>
              <a:cxnSpLocks/>
              <a:stCxn id="27" idx="2"/>
              <a:endCxn id="28" idx="5"/>
            </p:cNvCxnSpPr>
            <p:nvPr/>
          </p:nvCxnSpPr>
          <p:spPr>
            <a:xfrm flipH="1" flipV="1">
              <a:off x="5455411" y="3824802"/>
              <a:ext cx="648790" cy="51634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6D2A775-7028-4CDD-B4E9-C610451CFAFF}"/>
                </a:ext>
              </a:extLst>
            </p:cNvPr>
            <p:cNvCxnSpPr>
              <a:cxnSpLocks/>
              <a:stCxn id="26" idx="4"/>
              <a:endCxn id="27" idx="6"/>
            </p:cNvCxnSpPr>
            <p:nvPr/>
          </p:nvCxnSpPr>
          <p:spPr>
            <a:xfrm flipH="1">
              <a:off x="6778260" y="3762620"/>
              <a:ext cx="1031124" cy="578526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D48D8C3-FAD8-4A21-8E1C-1DC6F06459EC}"/>
                </a:ext>
              </a:extLst>
            </p:cNvPr>
            <p:cNvCxnSpPr>
              <a:cxnSpLocks/>
              <a:stCxn id="26" idx="0"/>
              <a:endCxn id="25" idx="4"/>
            </p:cNvCxnSpPr>
            <p:nvPr/>
          </p:nvCxnSpPr>
          <p:spPr>
            <a:xfrm flipH="1" flipV="1">
              <a:off x="7776381" y="2466985"/>
              <a:ext cx="33003" cy="67612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094E5C-A78F-4BB4-B93C-458235851857}"/>
                </a:ext>
              </a:extLst>
            </p:cNvPr>
            <p:cNvCxnSpPr>
              <a:cxnSpLocks/>
              <a:stCxn id="3" idx="6"/>
              <a:endCxn id="25" idx="0"/>
            </p:cNvCxnSpPr>
            <p:nvPr/>
          </p:nvCxnSpPr>
          <p:spPr>
            <a:xfrm>
              <a:off x="6778261" y="1213867"/>
              <a:ext cx="998120" cy="633611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671A12-1E21-4DAD-BC00-9165C4F32D7A}"/>
                </a:ext>
              </a:extLst>
            </p:cNvPr>
            <p:cNvSpPr txBox="1"/>
            <p:nvPr/>
          </p:nvSpPr>
          <p:spPr>
            <a:xfrm>
              <a:off x="5145088" y="4723638"/>
              <a:ext cx="30909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ko-KR" altLang="en-US" sz="1100" b="1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다익스트라</a:t>
              </a:r>
              <a:r>
                <a:rPr lang="ko-KR" altLang="en-US" sz="11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알고리즘을 통한 최단경로 탐색</a:t>
              </a:r>
              <a:endParaRPr lang="en-US" altLang="ko-KR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3B996BB-55CB-47AB-BC6B-6E399D1ABA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9395696"/>
              </p:ext>
            </p:extLst>
          </p:nvPr>
        </p:nvGraphicFramePr>
        <p:xfrm>
          <a:off x="287018" y="2597029"/>
          <a:ext cx="465996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62893335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1044034946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508659322"/>
                    </a:ext>
                  </a:extLst>
                </a:gridCol>
                <a:gridCol w="522668">
                  <a:extLst>
                    <a:ext uri="{9D8B030D-6E8A-4147-A177-3AD203B41FA5}">
                      <a16:colId xmlns:a16="http://schemas.microsoft.com/office/drawing/2014/main" val="11484973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도봉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노원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중랑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성북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은평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종로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동대문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0.1856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0.2583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0.2976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0.4567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0.2966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0.4299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grpSp>
        <p:nvGrpSpPr>
          <p:cNvPr id="34" name="그룹 33">
            <a:extLst>
              <a:ext uri="{FF2B5EF4-FFF2-40B4-BE49-F238E27FC236}">
                <a16:creationId xmlns:a16="http://schemas.microsoft.com/office/drawing/2014/main" id="{2BC8D525-EEC2-4FD9-8762-00CCC64F61B8}"/>
              </a:ext>
            </a:extLst>
          </p:cNvPr>
          <p:cNvGrpSpPr/>
          <p:nvPr/>
        </p:nvGrpSpPr>
        <p:grpSpPr>
          <a:xfrm>
            <a:off x="107512" y="24366"/>
            <a:ext cx="3024954" cy="369332"/>
            <a:chOff x="3923928" y="1310956"/>
            <a:chExt cx="4197658" cy="539532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627CA223-BEE3-4CE0-A2BC-EF39E469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5C3709-1486-4434-9C43-C8C78301E083}"/>
                </a:ext>
              </a:extLst>
            </p:cNvPr>
            <p:cNvSpPr txBox="1"/>
            <p:nvPr/>
          </p:nvSpPr>
          <p:spPr>
            <a:xfrm>
              <a:off x="4284588" y="1310956"/>
              <a:ext cx="38369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Select Search Graph</a:t>
              </a:r>
            </a:p>
          </p:txBody>
        </p: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422093E-CB41-4C49-A5B6-D7E7714A3E08}"/>
              </a:ext>
            </a:extLst>
          </p:cNvPr>
          <p:cNvSpPr/>
          <p:nvPr/>
        </p:nvSpPr>
        <p:spPr>
          <a:xfrm rot="1261533">
            <a:off x="6043626" y="2323731"/>
            <a:ext cx="5870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0.4567</a:t>
            </a:r>
            <a:endParaRPr lang="ko-KR" altLang="en-US" sz="10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C2A36DB-A2A4-46F9-AC0C-72F6BFABF840}"/>
              </a:ext>
            </a:extLst>
          </p:cNvPr>
          <p:cNvSpPr/>
          <p:nvPr/>
        </p:nvSpPr>
        <p:spPr>
          <a:xfrm>
            <a:off x="6800017" y="1851414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0.1856</a:t>
            </a:r>
            <a:endParaRPr lang="ko-KR" altLang="en-US" sz="100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1606E3D8-B98E-49D4-913F-9DD9E37A5C04}"/>
              </a:ext>
            </a:extLst>
          </p:cNvPr>
          <p:cNvSpPr/>
          <p:nvPr/>
        </p:nvSpPr>
        <p:spPr>
          <a:xfrm rot="19234780">
            <a:off x="7453256" y="2218135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0.2583</a:t>
            </a:r>
            <a:endParaRPr lang="ko-KR" altLang="en-US" sz="1000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4154459D-3CD8-4AE7-8A72-646E0D6E4F35}"/>
              </a:ext>
            </a:extLst>
          </p:cNvPr>
          <p:cNvSpPr/>
          <p:nvPr/>
        </p:nvSpPr>
        <p:spPr>
          <a:xfrm rot="1954853">
            <a:off x="7505411" y="3029587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0.2976</a:t>
            </a:r>
            <a:endParaRPr lang="ko-KR" altLang="en-US" sz="1000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1191060C-65E1-431D-A2D1-751757BD144F}"/>
              </a:ext>
            </a:extLst>
          </p:cNvPr>
          <p:cNvSpPr/>
          <p:nvPr/>
        </p:nvSpPr>
        <p:spPr>
          <a:xfrm>
            <a:off x="6782813" y="3466949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0.4299</a:t>
            </a:r>
            <a:endParaRPr lang="ko-KR" altLang="en-US" sz="10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DF64AADD-01CA-4C15-A8D4-838932E25514}"/>
              </a:ext>
            </a:extLst>
          </p:cNvPr>
          <p:cNvSpPr/>
          <p:nvPr/>
        </p:nvSpPr>
        <p:spPr>
          <a:xfrm rot="18830797">
            <a:off x="6139536" y="3059292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0.2966</a:t>
            </a:r>
            <a:endParaRPr lang="ko-KR" altLang="en-US" sz="1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7A1635C-7900-432B-A816-64A50ACDBB77}"/>
                  </a:ext>
                </a:extLst>
              </p:cNvPr>
              <p:cNvSpPr txBox="1"/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ko-KR" sz="14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⁡_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den>
                      </m:f>
                      <m:r>
                        <a:rPr lang="en-US" altLang="ko-KR" sz="1400" b="0" i="0" smtClean="0">
                          <a:latin typeface="Cambria Math" panose="02040503050406030204" pitchFamily="18" charset="0"/>
                        </a:rPr>
                        <m:t>∗0.6</m:t>
                      </m:r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𝑀𝑎𝑥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den>
                      </m:f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∗0.4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7A1635C-7900-432B-A816-64A50ACDBB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blipFill>
                <a:blip r:embed="rId3"/>
                <a:stretch>
                  <a:fillRect t="-2740" r="-368" b="-164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>
            <a:extLst>
              <a:ext uri="{FF2B5EF4-FFF2-40B4-BE49-F238E27FC236}">
                <a16:creationId xmlns:a16="http://schemas.microsoft.com/office/drawing/2014/main" id="{56981B14-E740-420F-B55D-2A60C4E8294E}"/>
              </a:ext>
            </a:extLst>
          </p:cNvPr>
          <p:cNvSpPr txBox="1"/>
          <p:nvPr/>
        </p:nvSpPr>
        <p:spPr>
          <a:xfrm>
            <a:off x="723373" y="3247894"/>
            <a:ext cx="3836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0.1856 (</a:t>
            </a:r>
            <a:r>
              <a:rPr lang="ko-KR" altLang="en-US" dirty="0"/>
              <a:t>도봉</a:t>
            </a:r>
            <a:r>
              <a:rPr lang="en-US" altLang="ko-KR" dirty="0"/>
              <a:t>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9916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B85319-9E5C-46A9-82FA-5A58882CE4E8}"/>
              </a:ext>
            </a:extLst>
          </p:cNvPr>
          <p:cNvGrpSpPr/>
          <p:nvPr/>
        </p:nvGrpSpPr>
        <p:grpSpPr>
          <a:xfrm>
            <a:off x="5357033" y="915566"/>
            <a:ext cx="3499949" cy="4081135"/>
            <a:chOff x="4736051" y="904113"/>
            <a:chExt cx="3499949" cy="4081135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3EBB198B-190E-4826-95F4-1A3559DD2104}"/>
                </a:ext>
              </a:extLst>
            </p:cNvPr>
            <p:cNvSpPr/>
            <p:nvPr/>
          </p:nvSpPr>
          <p:spPr>
            <a:xfrm>
              <a:off x="6104202" y="904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도봉</a:t>
              </a: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9F092B-34D9-4A67-8E61-00CAE276EE8F}"/>
                </a:ext>
              </a:extLst>
            </p:cNvPr>
            <p:cNvSpPr/>
            <p:nvPr/>
          </p:nvSpPr>
          <p:spPr>
            <a:xfrm>
              <a:off x="7439351" y="1847478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노원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3537F39-FE12-4A1B-99E4-136DF00BE6D7}"/>
                </a:ext>
              </a:extLst>
            </p:cNvPr>
            <p:cNvSpPr/>
            <p:nvPr/>
          </p:nvSpPr>
          <p:spPr>
            <a:xfrm>
              <a:off x="7472354" y="314311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중랑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09FBBCF-0946-4AF7-A8A8-C1315A8E6F19}"/>
                </a:ext>
              </a:extLst>
            </p:cNvPr>
            <p:cNvSpPr/>
            <p:nvPr/>
          </p:nvSpPr>
          <p:spPr>
            <a:xfrm>
              <a:off x="6104201" y="4031392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동대문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7B850EF-18FD-43D8-8BF6-5006008DF260}"/>
                </a:ext>
              </a:extLst>
            </p:cNvPr>
            <p:cNvSpPr/>
            <p:nvPr/>
          </p:nvSpPr>
          <p:spPr>
            <a:xfrm>
              <a:off x="4880066" y="3296020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종로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F7D7D84-030F-44FF-996C-A8E7E363887C}"/>
                </a:ext>
              </a:extLst>
            </p:cNvPr>
            <p:cNvSpPr/>
            <p:nvPr/>
          </p:nvSpPr>
          <p:spPr>
            <a:xfrm>
              <a:off x="4736051" y="1847479"/>
              <a:ext cx="674058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은평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3943CBB-9AC3-4213-9CB8-B6D523561B5F}"/>
                </a:ext>
              </a:extLst>
            </p:cNvPr>
            <p:cNvCxnSpPr>
              <a:stCxn id="24" idx="0"/>
              <a:endCxn id="3" idx="4"/>
            </p:cNvCxnSpPr>
            <p:nvPr/>
          </p:nvCxnSpPr>
          <p:spPr>
            <a:xfrm flipV="1">
              <a:off x="6441232" y="1523620"/>
              <a:ext cx="0" cy="863495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BAA3D48-C082-45B7-9BC2-CE02FB553F2A}"/>
                </a:ext>
              </a:extLst>
            </p:cNvPr>
            <p:cNvCxnSpPr>
              <a:stCxn id="24" idx="2"/>
              <a:endCxn id="29" idx="5"/>
            </p:cNvCxnSpPr>
            <p:nvPr/>
          </p:nvCxnSpPr>
          <p:spPr>
            <a:xfrm flipH="1" flipV="1">
              <a:off x="5311395" y="2376261"/>
              <a:ext cx="792807" cy="32060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1B7AEE4-F9E0-4674-A0C0-EE9D9799E7AA}"/>
                </a:ext>
              </a:extLst>
            </p:cNvPr>
            <p:cNvCxnSpPr>
              <a:stCxn id="24" idx="3"/>
              <a:endCxn id="28" idx="6"/>
            </p:cNvCxnSpPr>
            <p:nvPr/>
          </p:nvCxnSpPr>
          <p:spPr>
            <a:xfrm flipH="1">
              <a:off x="5554125" y="2915897"/>
              <a:ext cx="648791" cy="68987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8022E13-CDB9-40A8-8CF0-E7809A587199}"/>
                </a:ext>
              </a:extLst>
            </p:cNvPr>
            <p:cNvCxnSpPr>
              <a:stCxn id="24" idx="4"/>
              <a:endCxn id="27" idx="0"/>
            </p:cNvCxnSpPr>
            <p:nvPr/>
          </p:nvCxnSpPr>
          <p:spPr>
            <a:xfrm flipH="1">
              <a:off x="6441231" y="3006622"/>
              <a:ext cx="1" cy="10247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230EBE4-705C-4957-B6F0-E51446960CB8}"/>
                </a:ext>
              </a:extLst>
            </p:cNvPr>
            <p:cNvCxnSpPr>
              <a:stCxn id="24" idx="6"/>
              <a:endCxn id="25" idx="2"/>
            </p:cNvCxnSpPr>
            <p:nvPr/>
          </p:nvCxnSpPr>
          <p:spPr>
            <a:xfrm flipV="1">
              <a:off x="6778261" y="2157232"/>
              <a:ext cx="661090" cy="5396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B6B1C4A-3A2E-419D-A394-CE6E5F40E6D4}"/>
                </a:ext>
              </a:extLst>
            </p:cNvPr>
            <p:cNvCxnSpPr>
              <a:stCxn id="24" idx="5"/>
              <a:endCxn id="26" idx="2"/>
            </p:cNvCxnSpPr>
            <p:nvPr/>
          </p:nvCxnSpPr>
          <p:spPr>
            <a:xfrm>
              <a:off x="6679547" y="2915897"/>
              <a:ext cx="792807" cy="5369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245056D-07C1-4753-A0E5-E4C04E9A63A0}"/>
                </a:ext>
              </a:extLst>
            </p:cNvPr>
            <p:cNvCxnSpPr>
              <a:cxnSpLocks/>
              <a:stCxn id="3" idx="2"/>
              <a:endCxn id="29" idx="7"/>
            </p:cNvCxnSpPr>
            <p:nvPr/>
          </p:nvCxnSpPr>
          <p:spPr>
            <a:xfrm flipH="1">
              <a:off x="5311395" y="1213867"/>
              <a:ext cx="792807" cy="7243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7A6BF-65E8-4851-B1CF-92A6DCBB3373}"/>
                </a:ext>
              </a:extLst>
            </p:cNvPr>
            <p:cNvCxnSpPr>
              <a:cxnSpLocks/>
              <a:stCxn id="28" idx="0"/>
              <a:endCxn id="29" idx="4"/>
            </p:cNvCxnSpPr>
            <p:nvPr/>
          </p:nvCxnSpPr>
          <p:spPr>
            <a:xfrm flipH="1" flipV="1">
              <a:off x="5073080" y="2466986"/>
              <a:ext cx="144016" cy="82903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26126E4-0787-4D6C-8026-8390027894F7}"/>
                </a:ext>
              </a:extLst>
            </p:cNvPr>
            <p:cNvCxnSpPr>
              <a:cxnSpLocks/>
              <a:stCxn id="27" idx="2"/>
              <a:endCxn id="28" idx="5"/>
            </p:cNvCxnSpPr>
            <p:nvPr/>
          </p:nvCxnSpPr>
          <p:spPr>
            <a:xfrm flipH="1" flipV="1">
              <a:off x="5455411" y="3824802"/>
              <a:ext cx="648790" cy="516344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6D2A775-7028-4CDD-B4E9-C610451CFAFF}"/>
                </a:ext>
              </a:extLst>
            </p:cNvPr>
            <p:cNvCxnSpPr>
              <a:cxnSpLocks/>
              <a:stCxn id="26" idx="4"/>
              <a:endCxn id="27" idx="6"/>
            </p:cNvCxnSpPr>
            <p:nvPr/>
          </p:nvCxnSpPr>
          <p:spPr>
            <a:xfrm flipH="1">
              <a:off x="6778260" y="3762620"/>
              <a:ext cx="1031124" cy="578526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D48D8C3-FAD8-4A21-8E1C-1DC6F06459EC}"/>
                </a:ext>
              </a:extLst>
            </p:cNvPr>
            <p:cNvCxnSpPr>
              <a:cxnSpLocks/>
              <a:stCxn id="26" idx="0"/>
              <a:endCxn id="25" idx="4"/>
            </p:cNvCxnSpPr>
            <p:nvPr/>
          </p:nvCxnSpPr>
          <p:spPr>
            <a:xfrm flipH="1" flipV="1">
              <a:off x="7776381" y="2466985"/>
              <a:ext cx="33003" cy="67612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094E5C-A78F-4BB4-B93C-458235851857}"/>
                </a:ext>
              </a:extLst>
            </p:cNvPr>
            <p:cNvCxnSpPr>
              <a:cxnSpLocks/>
              <a:stCxn id="3" idx="6"/>
              <a:endCxn id="25" idx="0"/>
            </p:cNvCxnSpPr>
            <p:nvPr/>
          </p:nvCxnSpPr>
          <p:spPr>
            <a:xfrm>
              <a:off x="6778261" y="1213867"/>
              <a:ext cx="998120" cy="633611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671A12-1E21-4DAD-BC00-9165C4F32D7A}"/>
                </a:ext>
              </a:extLst>
            </p:cNvPr>
            <p:cNvSpPr txBox="1"/>
            <p:nvPr/>
          </p:nvSpPr>
          <p:spPr>
            <a:xfrm>
              <a:off x="5145088" y="4723638"/>
              <a:ext cx="30909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ko-KR" altLang="en-US" sz="1100" b="1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다익스트라</a:t>
              </a:r>
              <a:r>
                <a:rPr lang="ko-KR" altLang="en-US" sz="11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알고리즘을 통한 최단경로 탐색</a:t>
              </a:r>
              <a:endParaRPr lang="en-US" altLang="ko-KR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B9C53EC-45FB-4D1B-8376-E7B8607561C9}"/>
                </a:ext>
              </a:extLst>
            </p:cNvPr>
            <p:cNvSpPr/>
            <p:nvPr/>
          </p:nvSpPr>
          <p:spPr>
            <a:xfrm>
              <a:off x="6104202" y="2387115"/>
              <a:ext cx="674059" cy="619507"/>
            </a:xfrm>
            <a:prstGeom prst="ellipse">
              <a:avLst/>
            </a:prstGeom>
            <a:solidFill>
              <a:srgbClr val="FF6969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성북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(My)</a:t>
              </a:r>
              <a:endParaRPr lang="ko-KR" altLang="en-US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3B996BB-55CB-47AB-BC6B-6E399D1ABA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685863"/>
              </p:ext>
            </p:extLst>
          </p:nvPr>
        </p:nvGraphicFramePr>
        <p:xfrm>
          <a:off x="287018" y="2597029"/>
          <a:ext cx="465996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62893335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1044034946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508659322"/>
                    </a:ext>
                  </a:extLst>
                </a:gridCol>
                <a:gridCol w="522668">
                  <a:extLst>
                    <a:ext uri="{9D8B030D-6E8A-4147-A177-3AD203B41FA5}">
                      <a16:colId xmlns:a16="http://schemas.microsoft.com/office/drawing/2014/main" val="11484973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도봉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노원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중랑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성북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은평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종로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동대문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0.1856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0.2583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0.2976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0.2793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0.4567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0.2966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0.4299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grpSp>
        <p:nvGrpSpPr>
          <p:cNvPr id="34" name="그룹 33">
            <a:extLst>
              <a:ext uri="{FF2B5EF4-FFF2-40B4-BE49-F238E27FC236}">
                <a16:creationId xmlns:a16="http://schemas.microsoft.com/office/drawing/2014/main" id="{2BC8D525-EEC2-4FD9-8762-00CCC64F61B8}"/>
              </a:ext>
            </a:extLst>
          </p:cNvPr>
          <p:cNvGrpSpPr/>
          <p:nvPr/>
        </p:nvGrpSpPr>
        <p:grpSpPr>
          <a:xfrm>
            <a:off x="107512" y="24366"/>
            <a:ext cx="3024954" cy="369332"/>
            <a:chOff x="3923928" y="1310956"/>
            <a:chExt cx="4197658" cy="539532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627CA223-BEE3-4CE0-A2BC-EF39E469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5C3709-1486-4434-9C43-C8C78301E083}"/>
                </a:ext>
              </a:extLst>
            </p:cNvPr>
            <p:cNvSpPr txBox="1"/>
            <p:nvPr/>
          </p:nvSpPr>
          <p:spPr>
            <a:xfrm>
              <a:off x="4284588" y="1310956"/>
              <a:ext cx="38369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Select Search Graph</a:t>
              </a:r>
            </a:p>
          </p:txBody>
        </p: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8D37BBC-6097-4E0F-8BDD-CDFE51D95426}"/>
              </a:ext>
            </a:extLst>
          </p:cNvPr>
          <p:cNvSpPr/>
          <p:nvPr/>
        </p:nvSpPr>
        <p:spPr>
          <a:xfrm rot="1261533">
            <a:off x="6043626" y="2323731"/>
            <a:ext cx="5870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0.4567</a:t>
            </a:r>
            <a:endParaRPr lang="ko-KR" altLang="en-US" sz="10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DE1F454-CABD-4DE3-87FB-6561165E2C16}"/>
              </a:ext>
            </a:extLst>
          </p:cNvPr>
          <p:cNvSpPr/>
          <p:nvPr/>
        </p:nvSpPr>
        <p:spPr>
          <a:xfrm>
            <a:off x="6800017" y="1851414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0.1856</a:t>
            </a:r>
            <a:endParaRPr lang="ko-KR" altLang="en-US" sz="100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DC38504-DD6D-444C-A895-776EFBFD6E4A}"/>
              </a:ext>
            </a:extLst>
          </p:cNvPr>
          <p:cNvSpPr/>
          <p:nvPr/>
        </p:nvSpPr>
        <p:spPr>
          <a:xfrm rot="19234780">
            <a:off x="7453256" y="2218135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0.2583</a:t>
            </a:r>
            <a:endParaRPr lang="ko-KR" altLang="en-US" sz="1000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BB84306-3DF0-41BC-B778-0591C8AD1674}"/>
              </a:ext>
            </a:extLst>
          </p:cNvPr>
          <p:cNvSpPr/>
          <p:nvPr/>
        </p:nvSpPr>
        <p:spPr>
          <a:xfrm rot="1954853">
            <a:off x="7505411" y="3029587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0.2976</a:t>
            </a:r>
            <a:endParaRPr lang="ko-KR" altLang="en-US" sz="1000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7AA8525-05FD-41BF-85E1-4E623DF7ADD1}"/>
              </a:ext>
            </a:extLst>
          </p:cNvPr>
          <p:cNvSpPr/>
          <p:nvPr/>
        </p:nvSpPr>
        <p:spPr>
          <a:xfrm>
            <a:off x="6782813" y="3466949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0.4299</a:t>
            </a:r>
            <a:endParaRPr lang="ko-KR" altLang="en-US" sz="10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2086E4D-034E-4A07-901C-2CF3D6A7B101}"/>
              </a:ext>
            </a:extLst>
          </p:cNvPr>
          <p:cNvSpPr/>
          <p:nvPr/>
        </p:nvSpPr>
        <p:spPr>
          <a:xfrm rot="18830797">
            <a:off x="6139536" y="3059292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0.2966</a:t>
            </a:r>
            <a:endParaRPr lang="ko-KR" altLang="en-US" sz="1000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92A1BB1-2D29-4C68-A609-31BEFD0CE4EF}"/>
              </a:ext>
            </a:extLst>
          </p:cNvPr>
          <p:cNvSpPr/>
          <p:nvPr/>
        </p:nvSpPr>
        <p:spPr>
          <a:xfrm>
            <a:off x="6785609" y="2371660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0.2793</a:t>
            </a:r>
            <a:endParaRPr lang="ko-KR" altLang="en-US" sz="1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FF042498-C80D-4715-8B4E-F8DDA07FD1D6}"/>
                  </a:ext>
                </a:extLst>
              </p:cNvPr>
              <p:cNvSpPr txBox="1"/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ko-KR" sz="14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⁡_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𝑝𝑜𝑝𝑢𝑙𝑎𝑡𝑖𝑜𝑛</m:t>
                          </m:r>
                        </m:den>
                      </m:f>
                      <m:r>
                        <a:rPr lang="en-US" altLang="ko-KR" sz="1400" b="0" i="0" smtClean="0">
                          <a:latin typeface="Cambria Math" panose="02040503050406030204" pitchFamily="18" charset="0"/>
                        </a:rPr>
                        <m:t>∗0.6</m:t>
                      </m:r>
                      <m:f>
                        <m:fPr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𝑀𝑎𝑥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den>
                      </m:f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∗0.4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FF042498-C80D-4715-8B4E-F8DDA07FD1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3015" y="1858931"/>
                <a:ext cx="3312895" cy="445315"/>
              </a:xfrm>
              <a:prstGeom prst="rect">
                <a:avLst/>
              </a:prstGeom>
              <a:blipFill>
                <a:blip r:embed="rId3"/>
                <a:stretch>
                  <a:fillRect t="-2740" r="-368" b="-164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TextBox 52">
            <a:extLst>
              <a:ext uri="{FF2B5EF4-FFF2-40B4-BE49-F238E27FC236}">
                <a16:creationId xmlns:a16="http://schemas.microsoft.com/office/drawing/2014/main" id="{DF664C8B-58AD-4306-AD27-86F765FACC99}"/>
              </a:ext>
            </a:extLst>
          </p:cNvPr>
          <p:cNvSpPr txBox="1"/>
          <p:nvPr/>
        </p:nvSpPr>
        <p:spPr>
          <a:xfrm>
            <a:off x="723373" y="3247894"/>
            <a:ext cx="3836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0.1856 (</a:t>
            </a:r>
            <a:r>
              <a:rPr lang="ko-KR" altLang="en-US" dirty="0"/>
              <a:t>도봉</a:t>
            </a:r>
            <a:r>
              <a:rPr lang="en-US" altLang="ko-KR" dirty="0"/>
              <a:t>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7871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4" y="24368"/>
            <a:ext cx="2788095" cy="369332"/>
            <a:chOff x="3923928" y="1310956"/>
            <a:chExt cx="3868986" cy="539531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508325" cy="539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Project Description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(goal)</a:t>
              </a:r>
              <a:endPara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1CC21145-449B-4BDE-9226-4D71AA4F0792}"/>
              </a:ext>
            </a:extLst>
          </p:cNvPr>
          <p:cNvGrpSpPr/>
          <p:nvPr/>
        </p:nvGrpSpPr>
        <p:grpSpPr>
          <a:xfrm>
            <a:off x="2267744" y="2186739"/>
            <a:ext cx="6495843" cy="770022"/>
            <a:chOff x="2583863" y="2279362"/>
            <a:chExt cx="6495843" cy="77002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ED70E30-6547-495D-8CB8-B40CCD30219F}"/>
                </a:ext>
              </a:extLst>
            </p:cNvPr>
            <p:cNvSpPr txBox="1"/>
            <p:nvPr/>
          </p:nvSpPr>
          <p:spPr>
            <a:xfrm>
              <a:off x="2583863" y="2787774"/>
              <a:ext cx="649584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: </a:t>
              </a:r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유동인구와 날씨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</a:t>
              </a:r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미세먼지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 </a:t>
              </a:r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그리고 원하는 데이트 종류를 고려한 </a:t>
              </a:r>
              <a:r>
                <a:rPr lang="en-US" altLang="ko-KR" sz="1100" dirty="0">
                  <a:solidFill>
                    <a:srgbClr val="FF6969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SMART</a:t>
              </a:r>
              <a:r>
                <a:rPr lang="ko-KR" altLang="en-US" sz="1100" dirty="0">
                  <a:solidFill>
                    <a:srgbClr val="FF6969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한 데이트 코스 추천</a:t>
              </a:r>
              <a:endParaRPr lang="en-US" altLang="ko-KR" sz="1100" dirty="0">
                <a:solidFill>
                  <a:srgbClr val="FF696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62CF33F-1D96-4CE9-864D-F06A9B1A6EDC}"/>
                </a:ext>
              </a:extLst>
            </p:cNvPr>
            <p:cNvSpPr txBox="1"/>
            <p:nvPr/>
          </p:nvSpPr>
          <p:spPr>
            <a:xfrm>
              <a:off x="2583863" y="2279362"/>
              <a:ext cx="14643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GOAL</a:t>
              </a:r>
            </a:p>
          </p:txBody>
        </p:sp>
      </p:grpSp>
      <p:pic>
        <p:nvPicPr>
          <p:cNvPr id="33" name="그림 32">
            <a:extLst>
              <a:ext uri="{FF2B5EF4-FFF2-40B4-BE49-F238E27FC236}">
                <a16:creationId xmlns:a16="http://schemas.microsoft.com/office/drawing/2014/main" id="{3ED9618F-36F1-436F-AF37-CF8C4AF7E4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949191"/>
            <a:ext cx="1275264" cy="127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87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2BEB02A-1084-4FCB-934E-948F50854509}"/>
              </a:ext>
            </a:extLst>
          </p:cNvPr>
          <p:cNvGrpSpPr/>
          <p:nvPr/>
        </p:nvGrpSpPr>
        <p:grpSpPr>
          <a:xfrm>
            <a:off x="4067944" y="843558"/>
            <a:ext cx="3410362" cy="3746786"/>
            <a:chOff x="5076057" y="798094"/>
            <a:chExt cx="3410362" cy="3746786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3EBB198B-190E-4826-95F4-1A3559DD2104}"/>
                </a:ext>
              </a:extLst>
            </p:cNvPr>
            <p:cNvSpPr/>
            <p:nvPr/>
          </p:nvSpPr>
          <p:spPr>
            <a:xfrm>
              <a:off x="6444208" y="798094"/>
              <a:ext cx="674059" cy="61950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도봉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(</a:t>
              </a:r>
              <a:r>
                <a:rPr lang="en-US" altLang="ko-KR" sz="7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Select</a:t>
              </a:r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)</a:t>
              </a:r>
              <a:endParaRPr lang="ko-KR" altLang="en-US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B9C53EC-45FB-4D1B-8376-E7B8607561C9}"/>
                </a:ext>
              </a:extLst>
            </p:cNvPr>
            <p:cNvSpPr/>
            <p:nvPr/>
          </p:nvSpPr>
          <p:spPr>
            <a:xfrm>
              <a:off x="6444208" y="2281096"/>
              <a:ext cx="674059" cy="619507"/>
            </a:xfrm>
            <a:prstGeom prst="ellipse">
              <a:avLst/>
            </a:prstGeom>
            <a:solidFill>
              <a:srgbClr val="FF6969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성북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(My)</a:t>
              </a:r>
              <a:endParaRPr lang="ko-KR" altLang="en-US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9F092B-34D9-4A67-8E61-00CAE276EE8F}"/>
                </a:ext>
              </a:extLst>
            </p:cNvPr>
            <p:cNvSpPr/>
            <p:nvPr/>
          </p:nvSpPr>
          <p:spPr>
            <a:xfrm>
              <a:off x="7779357" y="1741459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노원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3537F39-FE12-4A1B-99E4-136DF00BE6D7}"/>
                </a:ext>
              </a:extLst>
            </p:cNvPr>
            <p:cNvSpPr/>
            <p:nvPr/>
          </p:nvSpPr>
          <p:spPr>
            <a:xfrm>
              <a:off x="7812360" y="3037094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중랑</a:t>
              </a:r>
              <a:endParaRPr lang="en-US" altLang="ko-KR" sz="11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09FBBCF-0946-4AF7-A8A8-C1315A8E6F19}"/>
                </a:ext>
              </a:extLst>
            </p:cNvPr>
            <p:cNvSpPr/>
            <p:nvPr/>
          </p:nvSpPr>
          <p:spPr>
            <a:xfrm>
              <a:off x="6444207" y="3925373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동대문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7B850EF-18FD-43D8-8BF6-5006008DF260}"/>
                </a:ext>
              </a:extLst>
            </p:cNvPr>
            <p:cNvSpPr/>
            <p:nvPr/>
          </p:nvSpPr>
          <p:spPr>
            <a:xfrm>
              <a:off x="5220072" y="3190001"/>
              <a:ext cx="674059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종로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F7D7D84-030F-44FF-996C-A8E7E363887C}"/>
                </a:ext>
              </a:extLst>
            </p:cNvPr>
            <p:cNvSpPr/>
            <p:nvPr/>
          </p:nvSpPr>
          <p:spPr>
            <a:xfrm>
              <a:off x="5076057" y="1741460"/>
              <a:ext cx="674058" cy="619507"/>
            </a:xfrm>
            <a:prstGeom prst="ellipse">
              <a:avLst/>
            </a:prstGeom>
            <a:solidFill>
              <a:srgbClr val="FFE1E1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은평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3943CBB-9AC3-4213-9CB8-B6D523561B5F}"/>
                </a:ext>
              </a:extLst>
            </p:cNvPr>
            <p:cNvCxnSpPr>
              <a:cxnSpLocks/>
              <a:stCxn id="24" idx="0"/>
              <a:endCxn id="3" idx="4"/>
            </p:cNvCxnSpPr>
            <p:nvPr/>
          </p:nvCxnSpPr>
          <p:spPr>
            <a:xfrm flipV="1">
              <a:off x="6781238" y="1417601"/>
              <a:ext cx="0" cy="863495"/>
            </a:xfrm>
            <a:prstGeom prst="line">
              <a:avLst/>
            </a:prstGeom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BAA3D48-C082-45B7-9BC2-CE02FB553F2A}"/>
                </a:ext>
              </a:extLst>
            </p:cNvPr>
            <p:cNvCxnSpPr>
              <a:cxnSpLocks/>
              <a:stCxn id="24" idx="2"/>
              <a:endCxn id="29" idx="5"/>
            </p:cNvCxnSpPr>
            <p:nvPr/>
          </p:nvCxnSpPr>
          <p:spPr>
            <a:xfrm flipH="1" flipV="1">
              <a:off x="5651401" y="2270242"/>
              <a:ext cx="792807" cy="320608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1B7AEE4-F9E0-4674-A0C0-EE9D9799E7AA}"/>
                </a:ext>
              </a:extLst>
            </p:cNvPr>
            <p:cNvCxnSpPr>
              <a:cxnSpLocks/>
              <a:stCxn id="24" idx="3"/>
              <a:endCxn id="28" idx="6"/>
            </p:cNvCxnSpPr>
            <p:nvPr/>
          </p:nvCxnSpPr>
          <p:spPr>
            <a:xfrm flipH="1">
              <a:off x="5894131" y="2809878"/>
              <a:ext cx="648791" cy="68987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8022E13-CDB9-40A8-8CF0-E7809A587199}"/>
                </a:ext>
              </a:extLst>
            </p:cNvPr>
            <p:cNvCxnSpPr>
              <a:cxnSpLocks/>
              <a:stCxn id="24" idx="4"/>
              <a:endCxn id="27" idx="0"/>
            </p:cNvCxnSpPr>
            <p:nvPr/>
          </p:nvCxnSpPr>
          <p:spPr>
            <a:xfrm flipH="1">
              <a:off x="6781237" y="2900603"/>
              <a:ext cx="1" cy="10247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230EBE4-705C-4957-B6F0-E51446960CB8}"/>
                </a:ext>
              </a:extLst>
            </p:cNvPr>
            <p:cNvCxnSpPr>
              <a:cxnSpLocks/>
              <a:stCxn id="24" idx="6"/>
              <a:endCxn id="25" idx="2"/>
            </p:cNvCxnSpPr>
            <p:nvPr/>
          </p:nvCxnSpPr>
          <p:spPr>
            <a:xfrm flipV="1">
              <a:off x="7118267" y="2051213"/>
              <a:ext cx="661090" cy="539637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B6B1C4A-3A2E-419D-A394-CE6E5F40E6D4}"/>
                </a:ext>
              </a:extLst>
            </p:cNvPr>
            <p:cNvCxnSpPr>
              <a:cxnSpLocks/>
              <a:stCxn id="24" idx="5"/>
              <a:endCxn id="26" idx="2"/>
            </p:cNvCxnSpPr>
            <p:nvPr/>
          </p:nvCxnSpPr>
          <p:spPr>
            <a:xfrm>
              <a:off x="7019553" y="2809878"/>
              <a:ext cx="792807" cy="536970"/>
            </a:xfrm>
            <a:prstGeom prst="line">
              <a:avLst/>
            </a:prstGeom>
            <a:ln w="12700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DCEC56B2-274C-4CE1-B192-DC2ACBB117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962"/>
          <a:stretch/>
        </p:blipFill>
        <p:spPr>
          <a:xfrm>
            <a:off x="1508752" y="805504"/>
            <a:ext cx="2177890" cy="392193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36CC769-4328-4D1B-AAF6-16C8D79A8690}"/>
              </a:ext>
            </a:extLst>
          </p:cNvPr>
          <p:cNvSpPr/>
          <p:nvPr/>
        </p:nvSpPr>
        <p:spPr>
          <a:xfrm>
            <a:off x="1508569" y="4451368"/>
            <a:ext cx="2090454" cy="276067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7F538124-9371-48F9-AAE5-7BF7DB329EF3}"/>
              </a:ext>
            </a:extLst>
          </p:cNvPr>
          <p:cNvGrpSpPr/>
          <p:nvPr/>
        </p:nvGrpSpPr>
        <p:grpSpPr>
          <a:xfrm>
            <a:off x="107512" y="24366"/>
            <a:ext cx="3024954" cy="369332"/>
            <a:chOff x="3923928" y="1310956"/>
            <a:chExt cx="4197658" cy="539532"/>
          </a:xfrm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16575238-CE2C-44D7-B67A-8B201CD6F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4311F2E-6A62-4C26-8AA4-2BED55B9B3AF}"/>
                </a:ext>
              </a:extLst>
            </p:cNvPr>
            <p:cNvSpPr txBox="1"/>
            <p:nvPr/>
          </p:nvSpPr>
          <p:spPr>
            <a:xfrm>
              <a:off x="4284588" y="1310956"/>
              <a:ext cx="38369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Select Search Graph</a:t>
              </a:r>
            </a:p>
          </p:txBody>
        </p: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803EFE-CD38-43C7-AAEF-B50499073F38}"/>
              </a:ext>
            </a:extLst>
          </p:cNvPr>
          <p:cNvSpPr/>
          <p:nvPr/>
        </p:nvSpPr>
        <p:spPr>
          <a:xfrm rot="1261533">
            <a:off x="4875612" y="2283319"/>
            <a:ext cx="5870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0.4567</a:t>
            </a:r>
            <a:endParaRPr lang="ko-KR" altLang="en-US" sz="1000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5DABD73-E373-4468-A4AE-349955682615}"/>
              </a:ext>
            </a:extLst>
          </p:cNvPr>
          <p:cNvSpPr/>
          <p:nvPr/>
        </p:nvSpPr>
        <p:spPr>
          <a:xfrm>
            <a:off x="5490032" y="1725023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0.1856</a:t>
            </a:r>
            <a:endParaRPr lang="ko-KR" altLang="en-US" sz="10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0B344424-2B15-4C54-A1D9-80C28ED60594}"/>
              </a:ext>
            </a:extLst>
          </p:cNvPr>
          <p:cNvSpPr/>
          <p:nvPr/>
        </p:nvSpPr>
        <p:spPr>
          <a:xfrm rot="19234780">
            <a:off x="6157607" y="2088598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0.2583</a:t>
            </a:r>
            <a:endParaRPr lang="ko-KR" altLang="en-US" sz="100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2533C25-6FE8-46C9-B28C-A6AA429EA33A}"/>
              </a:ext>
            </a:extLst>
          </p:cNvPr>
          <p:cNvSpPr/>
          <p:nvPr/>
        </p:nvSpPr>
        <p:spPr>
          <a:xfrm rot="1954853">
            <a:off x="6230613" y="2898580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0.2976</a:t>
            </a:r>
            <a:endParaRPr lang="ko-KR" altLang="en-US" sz="1000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AD2147D-618B-4B95-813B-24DD2D7B14A2}"/>
              </a:ext>
            </a:extLst>
          </p:cNvPr>
          <p:cNvSpPr/>
          <p:nvPr/>
        </p:nvSpPr>
        <p:spPr>
          <a:xfrm>
            <a:off x="5537240" y="3375997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0.4299</a:t>
            </a:r>
            <a:endParaRPr lang="ko-KR" altLang="en-US" sz="1000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2D2047F-767F-4F03-8CC1-DBB0261F47A6}"/>
              </a:ext>
            </a:extLst>
          </p:cNvPr>
          <p:cNvSpPr/>
          <p:nvPr/>
        </p:nvSpPr>
        <p:spPr>
          <a:xfrm rot="18830797">
            <a:off x="4887181" y="2959705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0.2966</a:t>
            </a:r>
            <a:endParaRPr lang="ko-KR" altLang="en-US" sz="1000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7DB6DB4-01A6-4429-AE0F-3B67A7ADCC4E}"/>
              </a:ext>
            </a:extLst>
          </p:cNvPr>
          <p:cNvSpPr/>
          <p:nvPr/>
        </p:nvSpPr>
        <p:spPr>
          <a:xfrm>
            <a:off x="5479432" y="2286695"/>
            <a:ext cx="5661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/>
              <a:t>0.2793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6793518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2EE863-057A-4064-8DE8-700771B9ACE9}"/>
              </a:ext>
            </a:extLst>
          </p:cNvPr>
          <p:cNvSpPr/>
          <p:nvPr/>
        </p:nvSpPr>
        <p:spPr>
          <a:xfrm>
            <a:off x="734291" y="2627605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서울시 행정구역 선택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2628C8-F70D-4730-BE2A-F16663471496}"/>
              </a:ext>
            </a:extLst>
          </p:cNvPr>
          <p:cNvSpPr/>
          <p:nvPr/>
        </p:nvSpPr>
        <p:spPr>
          <a:xfrm>
            <a:off x="734291" y="3540229"/>
            <a:ext cx="2952328" cy="411510"/>
          </a:xfrm>
          <a:prstGeom prst="rect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선택 구역 내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Tag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기반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Graph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생성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437F5A0-DF8E-4A72-B6FF-2225FF21D6CF}"/>
              </a:ext>
            </a:extLst>
          </p:cNvPr>
          <p:cNvSpPr/>
          <p:nvPr/>
        </p:nvSpPr>
        <p:spPr>
          <a:xfrm>
            <a:off x="734291" y="802357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데이트를 위한 기본 경로 카테고리 선택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3DD8BB-6692-4A2C-B09C-33772B6A0F28}"/>
              </a:ext>
            </a:extLst>
          </p:cNvPr>
          <p:cNvSpPr/>
          <p:nvPr/>
        </p:nvSpPr>
        <p:spPr>
          <a:xfrm>
            <a:off x="748562" y="1714981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사용자의 취향 기반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TAG 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선택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D83BA49-8B73-43F1-BCA2-2D18EFC23770}"/>
              </a:ext>
            </a:extLst>
          </p:cNvPr>
          <p:cNvSpPr/>
          <p:nvPr/>
        </p:nvSpPr>
        <p:spPr>
          <a:xfrm>
            <a:off x="734291" y="4452853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최종 데이트 코스 추천</a:t>
            </a: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D27D692A-ADD2-4DD9-9612-1DBACE1D227B}"/>
              </a:ext>
            </a:extLst>
          </p:cNvPr>
          <p:cNvSpPr/>
          <p:nvPr/>
        </p:nvSpPr>
        <p:spPr>
          <a:xfrm>
            <a:off x="2085500" y="1324134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E14B172E-905C-4A30-8CA4-BF0288975872}"/>
              </a:ext>
            </a:extLst>
          </p:cNvPr>
          <p:cNvSpPr/>
          <p:nvPr/>
        </p:nvSpPr>
        <p:spPr>
          <a:xfrm>
            <a:off x="2085500" y="2222562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CA53C0A-D193-4F7A-8A7C-8530549B03DC}"/>
              </a:ext>
            </a:extLst>
          </p:cNvPr>
          <p:cNvSpPr/>
          <p:nvPr/>
        </p:nvSpPr>
        <p:spPr>
          <a:xfrm>
            <a:off x="2085500" y="3131467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33D9D472-B124-43CA-AA6A-5D17038F1473}"/>
              </a:ext>
            </a:extLst>
          </p:cNvPr>
          <p:cNvSpPr/>
          <p:nvPr/>
        </p:nvSpPr>
        <p:spPr>
          <a:xfrm>
            <a:off x="2085500" y="4031393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22E8ECD-DB5C-4DAB-9248-590F9F23783B}"/>
              </a:ext>
            </a:extLst>
          </p:cNvPr>
          <p:cNvGrpSpPr/>
          <p:nvPr/>
        </p:nvGrpSpPr>
        <p:grpSpPr>
          <a:xfrm>
            <a:off x="4332744" y="730881"/>
            <a:ext cx="4076965" cy="461665"/>
            <a:chOff x="4716016" y="777279"/>
            <a:chExt cx="4076965" cy="461665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894D48C9-BE12-4D60-98DC-4757E3ACCDA4}"/>
                </a:ext>
              </a:extLst>
            </p:cNvPr>
            <p:cNvSpPr/>
            <p:nvPr/>
          </p:nvSpPr>
          <p:spPr>
            <a:xfrm>
              <a:off x="6732240" y="802357"/>
              <a:ext cx="2060741" cy="411511"/>
            </a:xfrm>
            <a:prstGeom prst="roundRect">
              <a:avLst/>
            </a:prstGeom>
            <a:solidFill>
              <a:srgbClr val="FF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도봉구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C4189A2-A62E-4E82-A77B-B07888B1CB29}"/>
                </a:ext>
              </a:extLst>
            </p:cNvPr>
            <p:cNvSpPr txBox="1"/>
            <p:nvPr/>
          </p:nvSpPr>
          <p:spPr>
            <a:xfrm>
              <a:off x="4716016" y="777279"/>
              <a:ext cx="24670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SELECT CITY</a:t>
              </a:r>
            </a:p>
          </p:txBody>
        </p:sp>
      </p:grp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45EEAAEF-457A-4852-863D-2D0A0F6727E7}"/>
              </a:ext>
            </a:extLst>
          </p:cNvPr>
          <p:cNvSpPr/>
          <p:nvPr/>
        </p:nvSpPr>
        <p:spPr>
          <a:xfrm>
            <a:off x="4427012" y="2525347"/>
            <a:ext cx="929090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0907E50-51F7-45A2-A568-0D9DB9DD2B1A}"/>
              </a:ext>
            </a:extLst>
          </p:cNvPr>
          <p:cNvSpPr/>
          <p:nvPr/>
        </p:nvSpPr>
        <p:spPr>
          <a:xfrm>
            <a:off x="6049245" y="2523224"/>
            <a:ext cx="929090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8FAC4E80-F82E-45A4-A167-96494DDE2D0A}"/>
              </a:ext>
            </a:extLst>
          </p:cNvPr>
          <p:cNvSpPr/>
          <p:nvPr/>
        </p:nvSpPr>
        <p:spPr>
          <a:xfrm>
            <a:off x="7677026" y="2525347"/>
            <a:ext cx="929090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ko-KR" altLang="en-US" sz="14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D824E286-B3D0-4033-B514-83FCC915CD19}"/>
              </a:ext>
            </a:extLst>
          </p:cNvPr>
          <p:cNvSpPr/>
          <p:nvPr/>
        </p:nvSpPr>
        <p:spPr>
          <a:xfrm>
            <a:off x="4427012" y="1920735"/>
            <a:ext cx="2060741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 시작 시간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&gt; 12:00</a:t>
            </a:r>
            <a:endParaRPr lang="ko-KR" altLang="en-US" sz="12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46C22DFB-D953-43D9-B71E-D7CC36C83BBB}"/>
              </a:ext>
            </a:extLst>
          </p:cNvPr>
          <p:cNvSpPr/>
          <p:nvPr/>
        </p:nvSpPr>
        <p:spPr>
          <a:xfrm>
            <a:off x="6537503" y="1920735"/>
            <a:ext cx="2060741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 종료 시간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&gt; 16:00</a:t>
            </a:r>
            <a:endParaRPr lang="ko-KR" altLang="en-US" sz="12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220A9E9-961A-4253-AF29-0DDBE70C691F}"/>
              </a:ext>
            </a:extLst>
          </p:cNvPr>
          <p:cNvSpPr txBox="1"/>
          <p:nvPr/>
        </p:nvSpPr>
        <p:spPr>
          <a:xfrm>
            <a:off x="4332743" y="1318833"/>
            <a:ext cx="246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INFORMATION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8985695-369F-4634-8389-F53DE5BE4D61}"/>
              </a:ext>
            </a:extLst>
          </p:cNvPr>
          <p:cNvGrpSpPr/>
          <p:nvPr/>
        </p:nvGrpSpPr>
        <p:grpSpPr>
          <a:xfrm>
            <a:off x="4544870" y="3569728"/>
            <a:ext cx="4076965" cy="461665"/>
            <a:chOff x="4716016" y="777279"/>
            <a:chExt cx="4076965" cy="461665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42C22981-EE72-46AD-B505-F0CCC92B11EC}"/>
                </a:ext>
              </a:extLst>
            </p:cNvPr>
            <p:cNvSpPr/>
            <p:nvPr/>
          </p:nvSpPr>
          <p:spPr>
            <a:xfrm>
              <a:off x="6732240" y="802357"/>
              <a:ext cx="2060741" cy="411511"/>
            </a:xfrm>
            <a:prstGeom prst="roundRect">
              <a:avLst/>
            </a:prstGeom>
            <a:solidFill>
              <a:srgbClr val="FF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높음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9B45AA0-370A-487D-9313-27D4CC56DFCB}"/>
                </a:ext>
              </a:extLst>
            </p:cNvPr>
            <p:cNvSpPr txBox="1"/>
            <p:nvPr/>
          </p:nvSpPr>
          <p:spPr>
            <a:xfrm>
              <a:off x="4716016" y="777279"/>
              <a:ext cx="24670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FINE</a:t>
              </a:r>
              <a:r>
                <a:rPr lang="ko-KR" altLang="en-US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en-US" altLang="ko-KR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DUST</a:t>
              </a:r>
            </a:p>
          </p:txBody>
        </p:sp>
      </p:grp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B96C50FB-4894-409B-BF20-CC7B9DA15B5E}"/>
              </a:ext>
            </a:extLst>
          </p:cNvPr>
          <p:cNvSpPr/>
          <p:nvPr/>
        </p:nvSpPr>
        <p:spPr>
          <a:xfrm>
            <a:off x="4427012" y="3104415"/>
            <a:ext cx="1984620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차분한 데이트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9872544C-713C-407D-B3CF-40362102C076}"/>
              </a:ext>
            </a:extLst>
          </p:cNvPr>
          <p:cNvSpPr/>
          <p:nvPr/>
        </p:nvSpPr>
        <p:spPr>
          <a:xfrm>
            <a:off x="6650857" y="3104415"/>
            <a:ext cx="1984620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신나는 데이트</a:t>
            </a:r>
          </a:p>
        </p:txBody>
      </p:sp>
    </p:spTree>
    <p:extLst>
      <p:ext uri="{BB962C8B-B14F-4D97-AF65-F5344CB8AC3E}">
        <p14:creationId xmlns:p14="http://schemas.microsoft.com/office/powerpoint/2010/main" val="7529620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1969473" cy="369332"/>
            <a:chOff x="3923928" y="1310956"/>
            <a:chExt cx="2732992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237233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Priority Select </a:t>
              </a:r>
            </a:p>
          </p:txBody>
        </p:sp>
      </p:grpSp>
      <p:sp>
        <p:nvSpPr>
          <p:cNvPr id="44" name="타원 43">
            <a:extLst>
              <a:ext uri="{FF2B5EF4-FFF2-40B4-BE49-F238E27FC236}">
                <a16:creationId xmlns:a16="http://schemas.microsoft.com/office/drawing/2014/main" id="{68599272-2635-4E03-8571-9EDCC68BB84D}"/>
              </a:ext>
            </a:extLst>
          </p:cNvPr>
          <p:cNvSpPr/>
          <p:nvPr/>
        </p:nvSpPr>
        <p:spPr>
          <a:xfrm>
            <a:off x="2857132" y="2559638"/>
            <a:ext cx="648471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95DF3E87-4A31-4DB5-9009-02B858B79E40}"/>
              </a:ext>
            </a:extLst>
          </p:cNvPr>
          <p:cNvSpPr/>
          <p:nvPr/>
        </p:nvSpPr>
        <p:spPr>
          <a:xfrm>
            <a:off x="2925576" y="1461648"/>
            <a:ext cx="648471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9424A792-2838-4D6E-8B18-ABFB4C969197}"/>
              </a:ext>
            </a:extLst>
          </p:cNvPr>
          <p:cNvSpPr/>
          <p:nvPr/>
        </p:nvSpPr>
        <p:spPr>
          <a:xfrm>
            <a:off x="682261" y="2559638"/>
            <a:ext cx="648471" cy="619507"/>
          </a:xfrm>
          <a:prstGeom prst="ellipse">
            <a:avLst/>
          </a:prstGeom>
          <a:solidFill>
            <a:srgbClr val="FF6969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8CBB9AF9-4A1D-435C-9646-C5F7B132E9DB}"/>
              </a:ext>
            </a:extLst>
          </p:cNvPr>
          <p:cNvSpPr/>
          <p:nvPr/>
        </p:nvSpPr>
        <p:spPr>
          <a:xfrm>
            <a:off x="2843808" y="3651870"/>
            <a:ext cx="674058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99A7EE6-E4C2-40AC-B627-F3C3792ADFDE}"/>
              </a:ext>
            </a:extLst>
          </p:cNvPr>
          <p:cNvCxnSpPr>
            <a:stCxn id="46" idx="7"/>
            <a:endCxn id="45" idx="2"/>
          </p:cNvCxnSpPr>
          <p:nvPr/>
        </p:nvCxnSpPr>
        <p:spPr>
          <a:xfrm flipV="1">
            <a:off x="1235766" y="1771402"/>
            <a:ext cx="1689810" cy="87896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C1CE4A9-3742-4499-9C99-3394CB23E563}"/>
              </a:ext>
            </a:extLst>
          </p:cNvPr>
          <p:cNvCxnSpPr>
            <a:stCxn id="46" idx="6"/>
            <a:endCxn id="44" idx="2"/>
          </p:cNvCxnSpPr>
          <p:nvPr/>
        </p:nvCxnSpPr>
        <p:spPr>
          <a:xfrm>
            <a:off x="1330732" y="2869392"/>
            <a:ext cx="1526400" cy="0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E184FDD7-29A2-4F9B-A2C7-C28326BEA20A}"/>
              </a:ext>
            </a:extLst>
          </p:cNvPr>
          <p:cNvCxnSpPr>
            <a:stCxn id="46" idx="5"/>
            <a:endCxn id="47" idx="2"/>
          </p:cNvCxnSpPr>
          <p:nvPr/>
        </p:nvCxnSpPr>
        <p:spPr>
          <a:xfrm>
            <a:off x="1235766" y="3088420"/>
            <a:ext cx="1608042" cy="873204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2F4808C-8E54-4368-B9BE-1D8A0ACD214D}"/>
              </a:ext>
            </a:extLst>
          </p:cNvPr>
          <p:cNvSpPr/>
          <p:nvPr/>
        </p:nvSpPr>
        <p:spPr>
          <a:xfrm rot="19819866">
            <a:off x="1596610" y="1938496"/>
            <a:ext cx="772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순위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DC1E40D-FF83-4E6F-8383-0ACBD5EF2F75}"/>
              </a:ext>
            </a:extLst>
          </p:cNvPr>
          <p:cNvSpPr/>
          <p:nvPr/>
        </p:nvSpPr>
        <p:spPr>
          <a:xfrm rot="1583184">
            <a:off x="1783265" y="3257455"/>
            <a:ext cx="772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순위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CEB4EDA4-855C-4D25-988D-E484E801E202}"/>
              </a:ext>
            </a:extLst>
          </p:cNvPr>
          <p:cNvSpPr/>
          <p:nvPr/>
        </p:nvSpPr>
        <p:spPr>
          <a:xfrm>
            <a:off x="1820286" y="2707201"/>
            <a:ext cx="8547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/>
              <a:t>순위 없음</a:t>
            </a:r>
            <a:endParaRPr lang="ko-KR" altLang="en-US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FCF3F4C-1038-48BC-B3FF-09F9EA2FCF48}"/>
              </a:ext>
            </a:extLst>
          </p:cNvPr>
          <p:cNvSpPr txBox="1"/>
          <p:nvPr/>
        </p:nvSpPr>
        <p:spPr>
          <a:xfrm>
            <a:off x="4572000" y="2669336"/>
            <a:ext cx="4491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기본 경로 설정 위한 </a:t>
            </a:r>
            <a:r>
              <a:rPr lang="ko-KR" altLang="en-US" sz="2000" dirty="0">
                <a:solidFill>
                  <a:srgbClr val="FF696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우선순위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선택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151F21A6-9345-4F7F-AF5C-048AA3F138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112" y="2390025"/>
            <a:ext cx="294035" cy="279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0844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1969473" cy="369332"/>
            <a:chOff x="3923928" y="1310956"/>
            <a:chExt cx="2732992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237233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Priority Select </a:t>
              </a:r>
            </a:p>
          </p:txBody>
        </p:sp>
      </p:grpSp>
      <p:sp>
        <p:nvSpPr>
          <p:cNvPr id="44" name="타원 43">
            <a:extLst>
              <a:ext uri="{FF2B5EF4-FFF2-40B4-BE49-F238E27FC236}">
                <a16:creationId xmlns:a16="http://schemas.microsoft.com/office/drawing/2014/main" id="{68599272-2635-4E03-8571-9EDCC68BB84D}"/>
              </a:ext>
            </a:extLst>
          </p:cNvPr>
          <p:cNvSpPr/>
          <p:nvPr/>
        </p:nvSpPr>
        <p:spPr>
          <a:xfrm>
            <a:off x="7105604" y="2631646"/>
            <a:ext cx="648471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95DF3E87-4A31-4DB5-9009-02B858B79E40}"/>
              </a:ext>
            </a:extLst>
          </p:cNvPr>
          <p:cNvSpPr/>
          <p:nvPr/>
        </p:nvSpPr>
        <p:spPr>
          <a:xfrm>
            <a:off x="7174048" y="1533656"/>
            <a:ext cx="648471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9424A792-2838-4D6E-8B18-ABFB4C969197}"/>
              </a:ext>
            </a:extLst>
          </p:cNvPr>
          <p:cNvSpPr/>
          <p:nvPr/>
        </p:nvSpPr>
        <p:spPr>
          <a:xfrm>
            <a:off x="4930733" y="2631646"/>
            <a:ext cx="648471" cy="619507"/>
          </a:xfrm>
          <a:prstGeom prst="ellipse">
            <a:avLst/>
          </a:prstGeom>
          <a:solidFill>
            <a:srgbClr val="FF6969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8CBB9AF9-4A1D-435C-9646-C5F7B132E9DB}"/>
              </a:ext>
            </a:extLst>
          </p:cNvPr>
          <p:cNvSpPr/>
          <p:nvPr/>
        </p:nvSpPr>
        <p:spPr>
          <a:xfrm>
            <a:off x="7092280" y="3723878"/>
            <a:ext cx="674058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99A7EE6-E4C2-40AC-B627-F3C3792ADFDE}"/>
              </a:ext>
            </a:extLst>
          </p:cNvPr>
          <p:cNvCxnSpPr>
            <a:stCxn id="46" idx="7"/>
            <a:endCxn id="45" idx="2"/>
          </p:cNvCxnSpPr>
          <p:nvPr/>
        </p:nvCxnSpPr>
        <p:spPr>
          <a:xfrm flipV="1">
            <a:off x="5484238" y="1843410"/>
            <a:ext cx="1689810" cy="87896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C1CE4A9-3742-4499-9C99-3394CB23E563}"/>
              </a:ext>
            </a:extLst>
          </p:cNvPr>
          <p:cNvCxnSpPr>
            <a:stCxn id="46" idx="6"/>
            <a:endCxn id="44" idx="2"/>
          </p:cNvCxnSpPr>
          <p:nvPr/>
        </p:nvCxnSpPr>
        <p:spPr>
          <a:xfrm>
            <a:off x="5579204" y="2941400"/>
            <a:ext cx="1526400" cy="0"/>
          </a:xfrm>
          <a:prstGeom prst="line">
            <a:avLst/>
          </a:prstGeom>
          <a:ln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E184FDD7-29A2-4F9B-A2C7-C28326BEA20A}"/>
              </a:ext>
            </a:extLst>
          </p:cNvPr>
          <p:cNvCxnSpPr>
            <a:stCxn id="46" idx="5"/>
            <a:endCxn id="47" idx="2"/>
          </p:cNvCxnSpPr>
          <p:nvPr/>
        </p:nvCxnSpPr>
        <p:spPr>
          <a:xfrm>
            <a:off x="5484238" y="3160428"/>
            <a:ext cx="1608042" cy="873204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CEB4EDA4-855C-4D25-988D-E484E801E202}"/>
              </a:ext>
            </a:extLst>
          </p:cNvPr>
          <p:cNvSpPr/>
          <p:nvPr/>
        </p:nvSpPr>
        <p:spPr>
          <a:xfrm>
            <a:off x="6068758" y="2779209"/>
            <a:ext cx="8547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/>
              <a:t>순위 없음</a:t>
            </a:r>
            <a:endParaRPr lang="ko-KR" altLang="en-US" sz="1200" dirty="0"/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565411F5-4E82-4DEE-B39D-2C2F9B1A8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3023630"/>
              </p:ext>
            </p:extLst>
          </p:nvPr>
        </p:nvGraphicFramePr>
        <p:xfrm>
          <a:off x="1835696" y="2736432"/>
          <a:ext cx="1773126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놀거리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순위없음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id="{7E45B554-5CBB-44D9-B0C9-408D81982DC9}"/>
              </a:ext>
            </a:extLst>
          </p:cNvPr>
          <p:cNvSpPr/>
          <p:nvPr/>
        </p:nvSpPr>
        <p:spPr>
          <a:xfrm rot="19989618">
            <a:off x="6153445" y="2014663"/>
            <a:ext cx="2696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</a:t>
            </a:r>
            <a:endParaRPr lang="ko-KR" altLang="en-US" sz="12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215E103-7B39-4404-A73C-150BEF129E3C}"/>
              </a:ext>
            </a:extLst>
          </p:cNvPr>
          <p:cNvSpPr/>
          <p:nvPr/>
        </p:nvSpPr>
        <p:spPr>
          <a:xfrm rot="1791159">
            <a:off x="6221179" y="3355765"/>
            <a:ext cx="2696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</a:t>
            </a:r>
            <a:endParaRPr lang="ko-KR" altLang="en-US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FCBECBC-4802-475A-88AB-2E35735536C1}"/>
              </a:ext>
            </a:extLst>
          </p:cNvPr>
          <p:cNvSpPr txBox="1"/>
          <p:nvPr/>
        </p:nvSpPr>
        <p:spPr>
          <a:xfrm>
            <a:off x="927733" y="2831764"/>
            <a:ext cx="12006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rgbClr val="FF6969"/>
                </a:solidFill>
              </a:rPr>
              <a:t>Priority List</a:t>
            </a:r>
            <a:endParaRPr lang="ko-KR" altLang="en-US" sz="1100" dirty="0">
              <a:solidFill>
                <a:srgbClr val="FF6969"/>
              </a:solidFill>
            </a:endParaRPr>
          </a:p>
        </p:txBody>
      </p: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FAED7370-AE5C-42C6-9FA7-AD62F59ED9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917460"/>
              </p:ext>
            </p:extLst>
          </p:nvPr>
        </p:nvGraphicFramePr>
        <p:xfrm>
          <a:off x="755576" y="3867894"/>
          <a:ext cx="16711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1140">
                  <a:extLst>
                    <a:ext uri="{9D8B030D-6E8A-4147-A177-3AD203B41FA5}">
                      <a16:colId xmlns:a16="http://schemas.microsoft.com/office/drawing/2014/main" val="11950572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solidFill>
                            <a:sysClr val="windowText" lastClr="000000"/>
                          </a:solidFill>
                        </a:rPr>
                        <a:t>CategoryPriority</a:t>
                      </a:r>
                      <a:r>
                        <a:rPr lang="en-US" altLang="ko-KR" sz="1100" b="0" dirty="0">
                          <a:solidFill>
                            <a:sysClr val="windowText" lastClr="000000"/>
                          </a:solidFill>
                        </a:rPr>
                        <a:t> CLASS</a:t>
                      </a:r>
                      <a:endParaRPr lang="ko-KR" altLang="en-US" sz="11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735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int</a:t>
                      </a:r>
                      <a:r>
                        <a:rPr kumimoji="0" lang="ko-KR" altLang="ko-KR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category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Double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weight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int</a:t>
                      </a:r>
                      <a:r>
                        <a:rPr kumimoji="0" lang="ko-KR" altLang="ko-KR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priority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endParaRPr kumimoji="0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74494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EC0419C-5423-4354-A891-E7C5ACC35342}"/>
              </a:ext>
            </a:extLst>
          </p:cNvPr>
          <p:cNvCxnSpPr/>
          <p:nvPr/>
        </p:nvCxnSpPr>
        <p:spPr>
          <a:xfrm flipV="1">
            <a:off x="1475656" y="3251153"/>
            <a:ext cx="360040" cy="616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02513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1969473" cy="369332"/>
            <a:chOff x="3923928" y="1310956"/>
            <a:chExt cx="2732992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237233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Priority Select </a:t>
              </a:r>
            </a:p>
          </p:txBody>
        </p:sp>
      </p:grp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565411F5-4E82-4DEE-B39D-2C2F9B1A8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446017"/>
              </p:ext>
            </p:extLst>
          </p:nvPr>
        </p:nvGraphicFramePr>
        <p:xfrm>
          <a:off x="1835696" y="2736432"/>
          <a:ext cx="1773126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놀거리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순위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F468D7ED-0260-4A04-93B3-EBC7EC5036DA}"/>
              </a:ext>
            </a:extLst>
          </p:cNvPr>
          <p:cNvSpPr/>
          <p:nvPr/>
        </p:nvSpPr>
        <p:spPr>
          <a:xfrm>
            <a:off x="254528" y="754611"/>
            <a:ext cx="2060741" cy="411511"/>
          </a:xfrm>
          <a:prstGeom prst="roundRect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 시작 시간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&gt; 12:00</a:t>
            </a:r>
            <a:endParaRPr lang="ko-KR" altLang="en-US" sz="12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5F7C3FE-CD60-4FFE-8C3A-7ED6B45E6920}"/>
              </a:ext>
            </a:extLst>
          </p:cNvPr>
          <p:cNvSpPr/>
          <p:nvPr/>
        </p:nvSpPr>
        <p:spPr>
          <a:xfrm>
            <a:off x="2473655" y="754610"/>
            <a:ext cx="2060741" cy="411511"/>
          </a:xfrm>
          <a:prstGeom prst="round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 종료 시간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&gt; 16:00</a:t>
            </a:r>
            <a:endParaRPr lang="ko-KR" altLang="en-US" sz="12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6B487DC2-8BA9-4D1F-A0D1-A820044F26D4}"/>
              </a:ext>
            </a:extLst>
          </p:cNvPr>
          <p:cNvSpPr/>
          <p:nvPr/>
        </p:nvSpPr>
        <p:spPr>
          <a:xfrm>
            <a:off x="7105604" y="2631646"/>
            <a:ext cx="648471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AF154C8-E051-4AA6-A668-96A5BF9A94A0}"/>
              </a:ext>
            </a:extLst>
          </p:cNvPr>
          <p:cNvSpPr/>
          <p:nvPr/>
        </p:nvSpPr>
        <p:spPr>
          <a:xfrm>
            <a:off x="7174048" y="1533656"/>
            <a:ext cx="648471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7B53697E-1DC2-4D6D-A097-6FA35971B055}"/>
              </a:ext>
            </a:extLst>
          </p:cNvPr>
          <p:cNvSpPr/>
          <p:nvPr/>
        </p:nvSpPr>
        <p:spPr>
          <a:xfrm>
            <a:off x="4930733" y="2631646"/>
            <a:ext cx="648471" cy="619507"/>
          </a:xfrm>
          <a:prstGeom prst="ellipse">
            <a:avLst/>
          </a:prstGeom>
          <a:solidFill>
            <a:srgbClr val="FF6969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2F79EF7-C2D5-427D-8B32-329A844A8CE1}"/>
              </a:ext>
            </a:extLst>
          </p:cNvPr>
          <p:cNvSpPr/>
          <p:nvPr/>
        </p:nvSpPr>
        <p:spPr>
          <a:xfrm>
            <a:off x="7092280" y="3723878"/>
            <a:ext cx="674058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12BEDF6D-E580-4FE1-BE41-B916E4832A81}"/>
              </a:ext>
            </a:extLst>
          </p:cNvPr>
          <p:cNvCxnSpPr>
            <a:stCxn id="27" idx="7"/>
            <a:endCxn id="26" idx="2"/>
          </p:cNvCxnSpPr>
          <p:nvPr/>
        </p:nvCxnSpPr>
        <p:spPr>
          <a:xfrm flipV="1">
            <a:off x="5484238" y="1843410"/>
            <a:ext cx="1689810" cy="87896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FD0EF6C2-A0A9-4454-816A-51680CD51B2F}"/>
              </a:ext>
            </a:extLst>
          </p:cNvPr>
          <p:cNvCxnSpPr>
            <a:stCxn id="27" idx="6"/>
            <a:endCxn id="25" idx="2"/>
          </p:cNvCxnSpPr>
          <p:nvPr/>
        </p:nvCxnSpPr>
        <p:spPr>
          <a:xfrm>
            <a:off x="5579204" y="2941400"/>
            <a:ext cx="1526400" cy="0"/>
          </a:xfrm>
          <a:prstGeom prst="line">
            <a:avLst/>
          </a:prstGeom>
          <a:ln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77D72A85-C0BB-4CA5-A3C7-C5FA21D7F6ED}"/>
              </a:ext>
            </a:extLst>
          </p:cNvPr>
          <p:cNvCxnSpPr>
            <a:stCxn id="27" idx="5"/>
            <a:endCxn id="28" idx="2"/>
          </p:cNvCxnSpPr>
          <p:nvPr/>
        </p:nvCxnSpPr>
        <p:spPr>
          <a:xfrm>
            <a:off x="5484238" y="3160428"/>
            <a:ext cx="1608042" cy="873204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975D1AA-2E89-4BC5-A1C1-6DF2887F6B2F}"/>
              </a:ext>
            </a:extLst>
          </p:cNvPr>
          <p:cNvSpPr/>
          <p:nvPr/>
        </p:nvSpPr>
        <p:spPr>
          <a:xfrm>
            <a:off x="6068758" y="2779209"/>
            <a:ext cx="8547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/>
              <a:t>순위 없음</a:t>
            </a:r>
            <a:endParaRPr lang="ko-KR" altLang="en-US" sz="12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11FD4A3-B861-45E0-BD6C-557C636EE4CE}"/>
              </a:ext>
            </a:extLst>
          </p:cNvPr>
          <p:cNvSpPr/>
          <p:nvPr/>
        </p:nvSpPr>
        <p:spPr>
          <a:xfrm rot="19989618">
            <a:off x="6153445" y="2014663"/>
            <a:ext cx="2696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</a:t>
            </a:r>
            <a:endParaRPr lang="ko-KR" altLang="en-US" sz="1200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6DC33B5-39D4-45B3-B124-93E27BF2CE6E}"/>
              </a:ext>
            </a:extLst>
          </p:cNvPr>
          <p:cNvSpPr/>
          <p:nvPr/>
        </p:nvSpPr>
        <p:spPr>
          <a:xfrm rot="1791159">
            <a:off x="6221179" y="3355765"/>
            <a:ext cx="2696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710417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1969473" cy="369332"/>
            <a:chOff x="3923928" y="1310956"/>
            <a:chExt cx="2732992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237233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Priority Select </a:t>
              </a:r>
            </a:p>
          </p:txBody>
        </p:sp>
      </p:grp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565411F5-4E82-4DEE-B39D-2C2F9B1A8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372037"/>
              </p:ext>
            </p:extLst>
          </p:nvPr>
        </p:nvGraphicFramePr>
        <p:xfrm>
          <a:off x="1835696" y="2736432"/>
          <a:ext cx="1773126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놀거리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순위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순위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25" name="타원 24">
            <a:extLst>
              <a:ext uri="{FF2B5EF4-FFF2-40B4-BE49-F238E27FC236}">
                <a16:creationId xmlns:a16="http://schemas.microsoft.com/office/drawing/2014/main" id="{6B487DC2-8BA9-4D1F-A0D1-A820044F26D4}"/>
              </a:ext>
            </a:extLst>
          </p:cNvPr>
          <p:cNvSpPr/>
          <p:nvPr/>
        </p:nvSpPr>
        <p:spPr>
          <a:xfrm>
            <a:off x="7105604" y="2631646"/>
            <a:ext cx="648471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AF154C8-E051-4AA6-A668-96A5BF9A94A0}"/>
              </a:ext>
            </a:extLst>
          </p:cNvPr>
          <p:cNvSpPr/>
          <p:nvPr/>
        </p:nvSpPr>
        <p:spPr>
          <a:xfrm>
            <a:off x="7174048" y="1533656"/>
            <a:ext cx="648471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7B53697E-1DC2-4D6D-A097-6FA35971B055}"/>
              </a:ext>
            </a:extLst>
          </p:cNvPr>
          <p:cNvSpPr/>
          <p:nvPr/>
        </p:nvSpPr>
        <p:spPr>
          <a:xfrm>
            <a:off x="4930733" y="2631646"/>
            <a:ext cx="648471" cy="619507"/>
          </a:xfrm>
          <a:prstGeom prst="ellipse">
            <a:avLst/>
          </a:prstGeom>
          <a:solidFill>
            <a:srgbClr val="FF6969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2F79EF7-C2D5-427D-8B32-329A844A8CE1}"/>
              </a:ext>
            </a:extLst>
          </p:cNvPr>
          <p:cNvSpPr/>
          <p:nvPr/>
        </p:nvSpPr>
        <p:spPr>
          <a:xfrm>
            <a:off x="7092280" y="3723878"/>
            <a:ext cx="674058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12BEDF6D-E580-4FE1-BE41-B916E4832A81}"/>
              </a:ext>
            </a:extLst>
          </p:cNvPr>
          <p:cNvCxnSpPr>
            <a:stCxn id="27" idx="7"/>
            <a:endCxn id="26" idx="2"/>
          </p:cNvCxnSpPr>
          <p:nvPr/>
        </p:nvCxnSpPr>
        <p:spPr>
          <a:xfrm flipV="1">
            <a:off x="5484238" y="1843410"/>
            <a:ext cx="1689810" cy="87896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FD0EF6C2-A0A9-4454-816A-51680CD51B2F}"/>
              </a:ext>
            </a:extLst>
          </p:cNvPr>
          <p:cNvCxnSpPr>
            <a:stCxn id="27" idx="6"/>
            <a:endCxn id="25" idx="2"/>
          </p:cNvCxnSpPr>
          <p:nvPr/>
        </p:nvCxnSpPr>
        <p:spPr>
          <a:xfrm>
            <a:off x="5579204" y="2941400"/>
            <a:ext cx="1526400" cy="0"/>
          </a:xfrm>
          <a:prstGeom prst="line">
            <a:avLst/>
          </a:prstGeom>
          <a:ln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77D72A85-C0BB-4CA5-A3C7-C5FA21D7F6ED}"/>
              </a:ext>
            </a:extLst>
          </p:cNvPr>
          <p:cNvCxnSpPr>
            <a:stCxn id="27" idx="5"/>
            <a:endCxn id="28" idx="2"/>
          </p:cNvCxnSpPr>
          <p:nvPr/>
        </p:nvCxnSpPr>
        <p:spPr>
          <a:xfrm>
            <a:off x="5484238" y="3160428"/>
            <a:ext cx="1608042" cy="873204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975D1AA-2E89-4BC5-A1C1-6DF2887F6B2F}"/>
              </a:ext>
            </a:extLst>
          </p:cNvPr>
          <p:cNvSpPr/>
          <p:nvPr/>
        </p:nvSpPr>
        <p:spPr>
          <a:xfrm>
            <a:off x="6068758" y="2779209"/>
            <a:ext cx="8547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/>
              <a:t>순위 없음</a:t>
            </a:r>
            <a:endParaRPr lang="ko-KR" altLang="en-US" sz="12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11FD4A3-B861-45E0-BD6C-557C636EE4CE}"/>
              </a:ext>
            </a:extLst>
          </p:cNvPr>
          <p:cNvSpPr/>
          <p:nvPr/>
        </p:nvSpPr>
        <p:spPr>
          <a:xfrm rot="19989618">
            <a:off x="5999557" y="2014663"/>
            <a:ext cx="5774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1</a:t>
            </a:r>
            <a:r>
              <a:rPr lang="ko-KR" altLang="en-US" sz="1200" dirty="0"/>
              <a:t>순위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6DC33B5-39D4-45B3-B124-93E27BF2CE6E}"/>
              </a:ext>
            </a:extLst>
          </p:cNvPr>
          <p:cNvSpPr/>
          <p:nvPr/>
        </p:nvSpPr>
        <p:spPr>
          <a:xfrm rot="1791159">
            <a:off x="6067291" y="3355765"/>
            <a:ext cx="5774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2</a:t>
            </a:r>
            <a:r>
              <a:rPr lang="ko-KR" altLang="en-US" sz="1200" dirty="0"/>
              <a:t>순위</a:t>
            </a:r>
          </a:p>
        </p:txBody>
      </p:sp>
    </p:spTree>
    <p:extLst>
      <p:ext uri="{BB962C8B-B14F-4D97-AF65-F5344CB8AC3E}">
        <p14:creationId xmlns:p14="http://schemas.microsoft.com/office/powerpoint/2010/main" val="18136185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1969473" cy="369332"/>
            <a:chOff x="3923928" y="1310956"/>
            <a:chExt cx="2732992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237233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Priority Select </a:t>
              </a:r>
            </a:p>
          </p:txBody>
        </p:sp>
      </p:grp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45EEAAEF-457A-4852-863D-2D0A0F6727E7}"/>
              </a:ext>
            </a:extLst>
          </p:cNvPr>
          <p:cNvSpPr/>
          <p:nvPr/>
        </p:nvSpPr>
        <p:spPr>
          <a:xfrm>
            <a:off x="4998317" y="2501445"/>
            <a:ext cx="929090" cy="411511"/>
          </a:xfrm>
          <a:prstGeom prst="roundRect">
            <a:avLst/>
          </a:prstGeom>
          <a:solidFill>
            <a:srgbClr val="FFE1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8FAC4E80-F82E-45A4-A167-96494DDE2D0A}"/>
              </a:ext>
            </a:extLst>
          </p:cNvPr>
          <p:cNvSpPr/>
          <p:nvPr/>
        </p:nvSpPr>
        <p:spPr>
          <a:xfrm>
            <a:off x="7435207" y="2501445"/>
            <a:ext cx="929090" cy="411511"/>
          </a:xfrm>
          <a:prstGeom prst="roundRect">
            <a:avLst/>
          </a:prstGeom>
          <a:solidFill>
            <a:srgbClr val="FFE1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ko-KR" altLang="en-US" sz="14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F53BEFEA-5B47-4EF9-B6A6-F612CF566645}"/>
              </a:ext>
            </a:extLst>
          </p:cNvPr>
          <p:cNvSpPr/>
          <p:nvPr/>
        </p:nvSpPr>
        <p:spPr>
          <a:xfrm>
            <a:off x="6177251" y="2550196"/>
            <a:ext cx="1008112" cy="295491"/>
          </a:xfrm>
          <a:prstGeom prst="right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68599272-2635-4E03-8571-9EDCC68BB84D}"/>
              </a:ext>
            </a:extLst>
          </p:cNvPr>
          <p:cNvSpPr/>
          <p:nvPr/>
        </p:nvSpPr>
        <p:spPr>
          <a:xfrm>
            <a:off x="2857132" y="2559638"/>
            <a:ext cx="648471" cy="619507"/>
          </a:xfrm>
          <a:prstGeom prst="ellipse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95DF3E87-4A31-4DB5-9009-02B858B79E40}"/>
              </a:ext>
            </a:extLst>
          </p:cNvPr>
          <p:cNvSpPr/>
          <p:nvPr/>
        </p:nvSpPr>
        <p:spPr>
          <a:xfrm>
            <a:off x="2925576" y="1461648"/>
            <a:ext cx="648471" cy="619507"/>
          </a:xfrm>
          <a:prstGeom prst="ellipse">
            <a:avLst/>
          </a:prstGeom>
          <a:solidFill>
            <a:srgbClr val="FF6969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bg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9424A792-2838-4D6E-8B18-ABFB4C969197}"/>
              </a:ext>
            </a:extLst>
          </p:cNvPr>
          <p:cNvSpPr/>
          <p:nvPr/>
        </p:nvSpPr>
        <p:spPr>
          <a:xfrm>
            <a:off x="682261" y="2559638"/>
            <a:ext cx="648471" cy="619507"/>
          </a:xfrm>
          <a:prstGeom prst="ellipse">
            <a:avLst/>
          </a:prstGeom>
          <a:solidFill>
            <a:srgbClr val="FF6969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8CBB9AF9-4A1D-435C-9646-C5F7B132E9DB}"/>
              </a:ext>
            </a:extLst>
          </p:cNvPr>
          <p:cNvSpPr/>
          <p:nvPr/>
        </p:nvSpPr>
        <p:spPr>
          <a:xfrm>
            <a:off x="2843808" y="3651870"/>
            <a:ext cx="674058" cy="619507"/>
          </a:xfrm>
          <a:prstGeom prst="ellipse">
            <a:avLst/>
          </a:prstGeom>
          <a:solidFill>
            <a:srgbClr val="FF6969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bg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99A7EE6-E4C2-40AC-B627-F3C3792ADFDE}"/>
              </a:ext>
            </a:extLst>
          </p:cNvPr>
          <p:cNvCxnSpPr>
            <a:stCxn id="46" idx="7"/>
            <a:endCxn id="45" idx="2"/>
          </p:cNvCxnSpPr>
          <p:nvPr/>
        </p:nvCxnSpPr>
        <p:spPr>
          <a:xfrm flipV="1">
            <a:off x="1235766" y="1771402"/>
            <a:ext cx="1689810" cy="87896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C1CE4A9-3742-4499-9C99-3394CB23E563}"/>
              </a:ext>
            </a:extLst>
          </p:cNvPr>
          <p:cNvCxnSpPr>
            <a:stCxn id="46" idx="6"/>
            <a:endCxn id="44" idx="2"/>
          </p:cNvCxnSpPr>
          <p:nvPr/>
        </p:nvCxnSpPr>
        <p:spPr>
          <a:xfrm>
            <a:off x="1330732" y="2869392"/>
            <a:ext cx="1526400" cy="0"/>
          </a:xfrm>
          <a:prstGeom prst="line">
            <a:avLst/>
          </a:prstGeom>
          <a:ln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E184FDD7-29A2-4F9B-A2C7-C28326BEA20A}"/>
              </a:ext>
            </a:extLst>
          </p:cNvPr>
          <p:cNvCxnSpPr>
            <a:stCxn id="46" idx="5"/>
            <a:endCxn id="47" idx="2"/>
          </p:cNvCxnSpPr>
          <p:nvPr/>
        </p:nvCxnSpPr>
        <p:spPr>
          <a:xfrm>
            <a:off x="1235766" y="3088420"/>
            <a:ext cx="1608042" cy="873204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2F4808C-8E54-4368-B9BE-1D8A0ACD214D}"/>
              </a:ext>
            </a:extLst>
          </p:cNvPr>
          <p:cNvSpPr/>
          <p:nvPr/>
        </p:nvSpPr>
        <p:spPr>
          <a:xfrm rot="19819866">
            <a:off x="1596610" y="1938496"/>
            <a:ext cx="772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/>
              <a:t>1</a:t>
            </a:r>
            <a:r>
              <a:rPr lang="ko-KR" altLang="en-US" dirty="0"/>
              <a:t>순위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DC1E40D-FF83-4E6F-8383-0ACBD5EF2F75}"/>
              </a:ext>
            </a:extLst>
          </p:cNvPr>
          <p:cNvSpPr/>
          <p:nvPr/>
        </p:nvSpPr>
        <p:spPr>
          <a:xfrm rot="1583184">
            <a:off x="1783265" y="3257455"/>
            <a:ext cx="772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순위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CEB4EDA4-855C-4D25-988D-E484E801E202}"/>
              </a:ext>
            </a:extLst>
          </p:cNvPr>
          <p:cNvSpPr/>
          <p:nvPr/>
        </p:nvSpPr>
        <p:spPr>
          <a:xfrm>
            <a:off x="1820286" y="2707201"/>
            <a:ext cx="8547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/>
              <a:t>순위 없음</a:t>
            </a:r>
          </a:p>
        </p:txBody>
      </p:sp>
    </p:spTree>
    <p:extLst>
      <p:ext uri="{BB962C8B-B14F-4D97-AF65-F5344CB8AC3E}">
        <p14:creationId xmlns:p14="http://schemas.microsoft.com/office/powerpoint/2010/main" val="39779648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1632394" cy="369332"/>
            <a:chOff x="3923928" y="1310956"/>
            <a:chExt cx="2265235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190457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Base Route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FFCF3F4C-1038-48BC-B3FF-09F9EA2FCF48}"/>
              </a:ext>
            </a:extLst>
          </p:cNvPr>
          <p:cNvSpPr txBox="1"/>
          <p:nvPr/>
        </p:nvSpPr>
        <p:spPr>
          <a:xfrm>
            <a:off x="107512" y="2529179"/>
            <a:ext cx="1115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기본 경로</a:t>
            </a:r>
            <a:endParaRPr lang="en-US" altLang="ko-KR" sz="1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B8C2520-7611-4410-9EB3-C5BEA39464DB}"/>
              </a:ext>
            </a:extLst>
          </p:cNvPr>
          <p:cNvGrpSpPr/>
          <p:nvPr/>
        </p:nvGrpSpPr>
        <p:grpSpPr>
          <a:xfrm>
            <a:off x="1547664" y="2404092"/>
            <a:ext cx="6548027" cy="666790"/>
            <a:chOff x="1297986" y="2564616"/>
            <a:chExt cx="6548027" cy="666790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F37CE1D1-7716-4967-993F-6338348B8860}"/>
                </a:ext>
              </a:extLst>
            </p:cNvPr>
            <p:cNvCxnSpPr>
              <a:cxnSpLocks/>
            </p:cNvCxnSpPr>
            <p:nvPr/>
          </p:nvCxnSpPr>
          <p:spPr>
            <a:xfrm>
              <a:off x="1622221" y="2885686"/>
              <a:ext cx="5899557" cy="0"/>
            </a:xfrm>
            <a:prstGeom prst="line">
              <a:avLst/>
            </a:prstGeom>
            <a:ln w="28575">
              <a:solidFill>
                <a:srgbClr val="FF69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95DF3E87-4A31-4DB5-9009-02B858B79E40}"/>
                </a:ext>
              </a:extLst>
            </p:cNvPr>
            <p:cNvSpPr/>
            <p:nvPr/>
          </p:nvSpPr>
          <p:spPr>
            <a:xfrm>
              <a:off x="3172366" y="2575933"/>
              <a:ext cx="648471" cy="619507"/>
            </a:xfrm>
            <a:prstGeom prst="ellipse">
              <a:avLst/>
            </a:prstGeom>
            <a:solidFill>
              <a:srgbClr val="FDCFCF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맛집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9424A792-2838-4D6E-8B18-ABFB4C969197}"/>
                </a:ext>
              </a:extLst>
            </p:cNvPr>
            <p:cNvSpPr/>
            <p:nvPr/>
          </p:nvSpPr>
          <p:spPr>
            <a:xfrm>
              <a:off x="1297986" y="2564616"/>
              <a:ext cx="648471" cy="619507"/>
            </a:xfrm>
            <a:prstGeom prst="ellipse">
              <a:avLst/>
            </a:prstGeom>
            <a:solidFill>
              <a:srgbClr val="FDCFCF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START</a:t>
              </a: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8CBB9AF9-4A1D-435C-9646-C5F7B132E9DB}"/>
                </a:ext>
              </a:extLst>
            </p:cNvPr>
            <p:cNvSpPr/>
            <p:nvPr/>
          </p:nvSpPr>
          <p:spPr>
            <a:xfrm>
              <a:off x="5323164" y="2603367"/>
              <a:ext cx="674058" cy="619507"/>
            </a:xfrm>
            <a:prstGeom prst="ellipse">
              <a:avLst/>
            </a:prstGeom>
            <a:solidFill>
              <a:srgbClr val="FDCFCF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 err="1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놀거리</a:t>
              </a:r>
              <a:endPara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2F7D944F-17C7-4B9F-B345-6E57966B1170}"/>
                </a:ext>
              </a:extLst>
            </p:cNvPr>
            <p:cNvSpPr/>
            <p:nvPr/>
          </p:nvSpPr>
          <p:spPr>
            <a:xfrm>
              <a:off x="7197542" y="2611899"/>
              <a:ext cx="648471" cy="619507"/>
            </a:xfrm>
            <a:prstGeom prst="ellipse">
              <a:avLst/>
            </a:prstGeom>
            <a:solidFill>
              <a:srgbClr val="FDCFCF"/>
            </a:solidFill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>
                  <a:solidFill>
                    <a:schemeClr val="tx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END</a:t>
              </a:r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BF9C5171-5376-44E4-9DF4-05FD350E5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272" y="4448265"/>
            <a:ext cx="2066925" cy="590550"/>
          </a:xfrm>
          <a:prstGeom prst="rect">
            <a:avLst/>
          </a:prstGeom>
          <a:ln>
            <a:solidFill>
              <a:srgbClr val="FF6969"/>
            </a:solidFill>
          </a:ln>
        </p:spPr>
      </p:pic>
    </p:spTree>
    <p:extLst>
      <p:ext uri="{BB962C8B-B14F-4D97-AF65-F5344CB8AC3E}">
        <p14:creationId xmlns:p14="http://schemas.microsoft.com/office/powerpoint/2010/main" val="13565363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2" y="24366"/>
            <a:ext cx="2387857" cy="369332"/>
            <a:chOff x="3923928" y="1310956"/>
            <a:chExt cx="331357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2952913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Place Select Graph</a:t>
              </a:r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4D462DEC-94E3-44C0-9192-8813F255CFAD}"/>
              </a:ext>
            </a:extLst>
          </p:cNvPr>
          <p:cNvSpPr txBox="1"/>
          <p:nvPr/>
        </p:nvSpPr>
        <p:spPr>
          <a:xfrm>
            <a:off x="2339975" y="174266"/>
            <a:ext cx="30909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1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다익스트라</a:t>
            </a:r>
            <a:r>
              <a:rPr lang="ko-KR" altLang="en-US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알고리즘을 통한 최단경로 탐색</a:t>
            </a:r>
            <a:endParaRPr lang="en-US" altLang="ko-KR" sz="11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C1B924C1-C434-4873-9FFE-A876BA3304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01804"/>
              </p:ext>
            </p:extLst>
          </p:nvPr>
        </p:nvGraphicFramePr>
        <p:xfrm>
          <a:off x="3559732" y="1735597"/>
          <a:ext cx="2364168" cy="7570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토끼정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</a:rPr>
                        <a:t>베트남 고향식당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애슐리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A0F1D48A-550F-42B0-9DFB-4B8205DC0792}"/>
              </a:ext>
            </a:extLst>
          </p:cNvPr>
          <p:cNvSpPr txBox="1"/>
          <p:nvPr/>
        </p:nvSpPr>
        <p:spPr>
          <a:xfrm>
            <a:off x="4408573" y="985597"/>
            <a:ext cx="813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도봉구</a:t>
            </a:r>
            <a:endParaRPr lang="en-US" altLang="ko-KR" sz="1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83CDCB23-97E4-4EB8-BDA6-4AC4E90DE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3569248"/>
              </p:ext>
            </p:extLst>
          </p:nvPr>
        </p:nvGraphicFramePr>
        <p:xfrm>
          <a:off x="3559732" y="2585546"/>
          <a:ext cx="2364168" cy="6656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graphicFrame>
        <p:nvGraphicFramePr>
          <p:cNvPr id="45" name="표 44">
            <a:extLst>
              <a:ext uri="{FF2B5EF4-FFF2-40B4-BE49-F238E27FC236}">
                <a16:creationId xmlns:a16="http://schemas.microsoft.com/office/drawing/2014/main" id="{0D162016-C0D9-404E-85A5-FA1D3329C7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075859"/>
              </p:ext>
            </p:extLst>
          </p:nvPr>
        </p:nvGraphicFramePr>
        <p:xfrm>
          <a:off x="3559731" y="3310246"/>
          <a:ext cx="2364168" cy="7875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놀거리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VR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플랜</a:t>
                      </a:r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헤븐리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CGV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05086C1F-172B-48EA-8D48-FB53D0216CF9}"/>
              </a:ext>
            </a:extLst>
          </p:cNvPr>
          <p:cNvSpPr/>
          <p:nvPr/>
        </p:nvSpPr>
        <p:spPr>
          <a:xfrm>
            <a:off x="3491880" y="1635646"/>
            <a:ext cx="2520280" cy="2572785"/>
          </a:xfrm>
          <a:prstGeom prst="rect">
            <a:avLst/>
          </a:prstGeom>
          <a:noFill/>
          <a:ln>
            <a:solidFill>
              <a:srgbClr val="FDCF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D6D5C4F-DC08-417E-8533-CBF9EBBE872D}"/>
              </a:ext>
            </a:extLst>
          </p:cNvPr>
          <p:cNvSpPr txBox="1"/>
          <p:nvPr/>
        </p:nvSpPr>
        <p:spPr>
          <a:xfrm>
            <a:off x="3901651" y="1241948"/>
            <a:ext cx="1961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Place Array List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DBA827F6-AAD7-481D-81CF-E2AE2A213B91}"/>
              </a:ext>
            </a:extLst>
          </p:cNvPr>
          <p:cNvCxnSpPr/>
          <p:nvPr/>
        </p:nvCxnSpPr>
        <p:spPr>
          <a:xfrm>
            <a:off x="3187291" y="2287295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4766919E-CE5F-48F5-A5C7-091F25504D66}"/>
              </a:ext>
            </a:extLst>
          </p:cNvPr>
          <p:cNvSpPr txBox="1"/>
          <p:nvPr/>
        </p:nvSpPr>
        <p:spPr>
          <a:xfrm>
            <a:off x="2278707" y="216033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FA0366B-AA40-4D96-91A8-770AC80A0B6F}"/>
              </a:ext>
            </a:extLst>
          </p:cNvPr>
          <p:cNvSpPr txBox="1"/>
          <p:nvPr/>
        </p:nvSpPr>
        <p:spPr>
          <a:xfrm>
            <a:off x="2463100" y="1906421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D4C25B9-1CBA-43E1-B9BD-A54837828895}"/>
              </a:ext>
            </a:extLst>
          </p:cNvPr>
          <p:cNvCxnSpPr/>
          <p:nvPr/>
        </p:nvCxnSpPr>
        <p:spPr>
          <a:xfrm>
            <a:off x="3187291" y="2026429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F2FD988-EC98-4032-B0BE-731F7D0A6C69}"/>
              </a:ext>
            </a:extLst>
          </p:cNvPr>
          <p:cNvCxnSpPr/>
          <p:nvPr/>
        </p:nvCxnSpPr>
        <p:spPr>
          <a:xfrm>
            <a:off x="3187291" y="3166660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BA4043E-9D69-4D2C-89BD-9993FC517C53}"/>
              </a:ext>
            </a:extLst>
          </p:cNvPr>
          <p:cNvSpPr txBox="1"/>
          <p:nvPr/>
        </p:nvSpPr>
        <p:spPr>
          <a:xfrm>
            <a:off x="2278707" y="3039702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93A7B17-EE1C-43C8-A29C-EAB3A5488942}"/>
              </a:ext>
            </a:extLst>
          </p:cNvPr>
          <p:cNvSpPr txBox="1"/>
          <p:nvPr/>
        </p:nvSpPr>
        <p:spPr>
          <a:xfrm>
            <a:off x="2463100" y="278578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DF5B5F05-3D51-4347-8C7C-0FB3A8952847}"/>
              </a:ext>
            </a:extLst>
          </p:cNvPr>
          <p:cNvCxnSpPr/>
          <p:nvPr/>
        </p:nvCxnSpPr>
        <p:spPr>
          <a:xfrm>
            <a:off x="3187291" y="290579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C39D09C8-3EDD-48D7-BCEE-66BE5ED9A05B}"/>
              </a:ext>
            </a:extLst>
          </p:cNvPr>
          <p:cNvCxnSpPr/>
          <p:nvPr/>
        </p:nvCxnSpPr>
        <p:spPr>
          <a:xfrm>
            <a:off x="3187291" y="397084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FC3B3F14-EF47-432F-8314-F4EA7B37F3AF}"/>
              </a:ext>
            </a:extLst>
          </p:cNvPr>
          <p:cNvSpPr txBox="1"/>
          <p:nvPr/>
        </p:nvSpPr>
        <p:spPr>
          <a:xfrm>
            <a:off x="2278707" y="3843884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EFDCCC8-0F19-4DDB-BC0A-79E052A824B9}"/>
              </a:ext>
            </a:extLst>
          </p:cNvPr>
          <p:cNvSpPr txBox="1"/>
          <p:nvPr/>
        </p:nvSpPr>
        <p:spPr>
          <a:xfrm>
            <a:off x="2463100" y="3589968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EA353F35-979A-4305-92D7-1BA3E68B07EA}"/>
              </a:ext>
            </a:extLst>
          </p:cNvPr>
          <p:cNvCxnSpPr/>
          <p:nvPr/>
        </p:nvCxnSpPr>
        <p:spPr>
          <a:xfrm>
            <a:off x="3187291" y="3709976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4" name="표 73">
            <a:extLst>
              <a:ext uri="{FF2B5EF4-FFF2-40B4-BE49-F238E27FC236}">
                <a16:creationId xmlns:a16="http://schemas.microsoft.com/office/drawing/2014/main" id="{21134643-0BC0-47E9-9ACA-E0C10749F0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53437"/>
              </p:ext>
            </p:extLst>
          </p:nvPr>
        </p:nvGraphicFramePr>
        <p:xfrm>
          <a:off x="6662787" y="554640"/>
          <a:ext cx="2373263" cy="211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3263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ysClr val="windowText" lastClr="000000"/>
                          </a:solidFill>
                        </a:rPr>
                        <a:t>PLACE CLASS</a:t>
                      </a:r>
                      <a:endParaRPr lang="ko-KR" altLang="en-US" sz="11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String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title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String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adress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Double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x</a:t>
                      </a: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y</a:t>
                      </a: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originX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originY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Float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distance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String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tag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int</a:t>
                      </a:r>
                      <a:r>
                        <a:rPr kumimoji="0" lang="ko-KR" altLang="ko-KR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startHour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startMinute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endHour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endMinute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int</a:t>
                      </a:r>
                      <a:r>
                        <a:rPr kumimoji="0" lang="ko-KR" altLang="ko-KR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breakStartHour</a:t>
                      </a: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breakStartMinute</a:t>
                      </a: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breakEndHour</a:t>
                      </a: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breakEndMinute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int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[]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restDay</a:t>
                      </a:r>
                      <a:r>
                        <a:rPr kumimoji="0" lang="ko-KR" altLang="ko-KR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= {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0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0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0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0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0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0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0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};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String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tel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String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review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Float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weight</a:t>
                      </a:r>
                      <a:r>
                        <a:rPr kumimoji="0" lang="ko-KR" altLang="ko-KR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= 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10000.0f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 </a:t>
                      </a:r>
                      <a:br>
                        <a:rPr kumimoji="0" lang="ko-KR" altLang="ko-KR" sz="6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boolean</a:t>
                      </a:r>
                      <a:r>
                        <a:rPr kumimoji="0" lang="ko-KR" altLang="ko-KR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connected</a:t>
                      </a:r>
                      <a:r>
                        <a:rPr kumimoji="0" lang="ko-KR" altLang="ko-KR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= </a:t>
                      </a:r>
                      <a:r>
                        <a:rPr kumimoji="0" lang="ko-KR" altLang="ko-KR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false</a:t>
                      </a:r>
                      <a:r>
                        <a:rPr kumimoji="0" lang="ko-KR" altLang="ko-KR" sz="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endParaRPr kumimoji="0" lang="ko-KR" altLang="ko-KR" sz="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064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600" dirty="0" err="1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computeDistance</a:t>
                      </a:r>
                      <a:r>
                        <a:rPr lang="en-US" altLang="ko-KR" sz="600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  <a:endParaRPr kumimoji="0" lang="ko-KR" altLang="ko-KR" sz="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991129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A62981C-55E9-4AB4-B0FC-5C3294A214F7}"/>
              </a:ext>
            </a:extLst>
          </p:cNvPr>
          <p:cNvCxnSpPr/>
          <p:nvPr/>
        </p:nvCxnSpPr>
        <p:spPr>
          <a:xfrm flipH="1">
            <a:off x="5923899" y="1241948"/>
            <a:ext cx="736333" cy="609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5903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B6FEA9DE-33D9-45C1-8939-21EB7874FB8F}"/>
              </a:ext>
            </a:extLst>
          </p:cNvPr>
          <p:cNvSpPr/>
          <p:nvPr/>
        </p:nvSpPr>
        <p:spPr>
          <a:xfrm rot="20205667">
            <a:off x="2316172" y="2123571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D462DEC-94E3-44C0-9192-8813F255CFAD}"/>
              </a:ext>
            </a:extLst>
          </p:cNvPr>
          <p:cNvSpPr txBox="1"/>
          <p:nvPr/>
        </p:nvSpPr>
        <p:spPr>
          <a:xfrm>
            <a:off x="18867" y="457689"/>
            <a:ext cx="30909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1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다익스트라</a:t>
            </a:r>
            <a:r>
              <a:rPr lang="ko-KR" altLang="en-US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알고리즘을 통한 최단경로 탐색</a:t>
            </a:r>
            <a:endParaRPr lang="en-US" altLang="ko-KR" sz="11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2FF488F4-F9AB-4C7C-B15F-0F3362CA38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775583"/>
              </p:ext>
            </p:extLst>
          </p:nvPr>
        </p:nvGraphicFramePr>
        <p:xfrm>
          <a:off x="4019542" y="557633"/>
          <a:ext cx="3528392" cy="889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토끼정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</a:rPr>
                        <a:t>베트남 고향식당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애슐리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1EEA43C-3BDE-4F7C-8BA5-98C5A98F4295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C0E9DE0-7647-46B3-A9EF-5840C05F5656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3A4C265-2D8C-4CD8-803A-DCE2842E6326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B9CEC3C-8FB4-4B3B-8317-E4A928A51545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98DE4534-BDB6-4C1D-9A23-A9280B0CE945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9757A8DE-04C9-4D08-BEE1-2112AD33FA55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B668806-EE10-42D5-BB9E-E39799B156C6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B668806-EE10-42D5-BB9E-E39799B156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3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직사각형 51">
            <a:extLst>
              <a:ext uri="{FF2B5EF4-FFF2-40B4-BE49-F238E27FC236}">
                <a16:creationId xmlns:a16="http://schemas.microsoft.com/office/drawing/2014/main" id="{01FB98AB-78A6-4DA4-8DC1-45B3A40C8FCF}"/>
              </a:ext>
            </a:extLst>
          </p:cNvPr>
          <p:cNvSpPr/>
          <p:nvPr/>
        </p:nvSpPr>
        <p:spPr>
          <a:xfrm rot="20700944">
            <a:off x="2421470" y="2486123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C988D24-D007-4AE5-BA86-30BB4B5596E7}"/>
              </a:ext>
            </a:extLst>
          </p:cNvPr>
          <p:cNvSpPr/>
          <p:nvPr/>
        </p:nvSpPr>
        <p:spPr>
          <a:xfrm rot="486790">
            <a:off x="2421470" y="2890352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EE2A245-A77A-4D0F-BAAA-3C7A3AE9B30F}"/>
              </a:ext>
            </a:extLst>
          </p:cNvPr>
          <p:cNvSpPr/>
          <p:nvPr/>
        </p:nvSpPr>
        <p:spPr>
          <a:xfrm rot="486790">
            <a:off x="2415784" y="3274678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id="{8814FA6D-B859-4D88-A238-F3FE137B00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263904"/>
              </p:ext>
            </p:extLst>
          </p:nvPr>
        </p:nvGraphicFramePr>
        <p:xfrm>
          <a:off x="5614413" y="4678897"/>
          <a:ext cx="59104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59" name="TextBox 58">
            <a:extLst>
              <a:ext uri="{FF2B5EF4-FFF2-40B4-BE49-F238E27FC236}">
                <a16:creationId xmlns:a16="http://schemas.microsoft.com/office/drawing/2014/main" id="{A68C4426-161A-4865-9D05-A74EFF4D55BC}"/>
              </a:ext>
            </a:extLst>
          </p:cNvPr>
          <p:cNvSpPr txBox="1"/>
          <p:nvPr/>
        </p:nvSpPr>
        <p:spPr>
          <a:xfrm>
            <a:off x="5431318" y="4246599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25DE641F-279C-4B34-858A-75698B73F52C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11A639BB-B02F-40AB-8D42-7F7DF0844CC1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  <p:graphicFrame>
        <p:nvGraphicFramePr>
          <p:cNvPr id="73" name="표 72">
            <a:extLst>
              <a:ext uri="{FF2B5EF4-FFF2-40B4-BE49-F238E27FC236}">
                <a16:creationId xmlns:a16="http://schemas.microsoft.com/office/drawing/2014/main" id="{22B1C625-7C58-4FB5-A8EA-A0B7A7D974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6086704"/>
              </p:ext>
            </p:extLst>
          </p:nvPr>
        </p:nvGraphicFramePr>
        <p:xfrm>
          <a:off x="3071271" y="4395234"/>
          <a:ext cx="1772353" cy="723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2353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1838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</a:rPr>
                        <a:t>ResultNode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</a:rPr>
                        <a:t> 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boolean</a:t>
                      </a:r>
                      <a:r>
                        <a:rPr kumimoji="0" lang="ko-KR" altLang="ko-KR" sz="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startNode</a:t>
                      </a:r>
                      <a:r>
                        <a:rPr kumimoji="0" lang="ko-KR" altLang="ko-KR" sz="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= </a:t>
                      </a: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false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boolean</a:t>
                      </a:r>
                      <a:r>
                        <a:rPr kumimoji="0" lang="ko-KR" altLang="ko-KR" sz="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endNode</a:t>
                      </a:r>
                      <a:r>
                        <a:rPr kumimoji="0" lang="ko-KR" altLang="ko-KR" sz="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= </a:t>
                      </a: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false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int</a:t>
                      </a:r>
                      <a:r>
                        <a:rPr kumimoji="0" lang="ko-KR" altLang="ko-KR" sz="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category</a:t>
                      </a:r>
                      <a:r>
                        <a:rPr kumimoji="0" lang="ko-KR" altLang="ko-KR" sz="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= -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5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Place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myplace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 </a:t>
                      </a: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nextplace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, </a:t>
                      </a: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prevPlace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b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</a:b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double</a:t>
                      </a:r>
                      <a:r>
                        <a:rPr kumimoji="0" lang="ko-KR" altLang="ko-KR" sz="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weight</a:t>
                      </a:r>
                      <a:r>
                        <a:rPr kumimoji="0" lang="ko-KR" altLang="ko-KR" sz="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0E7A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 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= 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0.0</a:t>
                      </a:r>
                      <a:r>
                        <a:rPr kumimoji="0" lang="ko-KR" altLang="ko-KR" sz="5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;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064433"/>
                  </a:ext>
                </a:extLst>
              </a:tr>
            </a:tbl>
          </a:graphicData>
        </a:graphic>
      </p:graphicFrame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C2F40BF9-9783-454C-B89E-3667E84F2CE2}"/>
              </a:ext>
            </a:extLst>
          </p:cNvPr>
          <p:cNvCxnSpPr/>
          <p:nvPr/>
        </p:nvCxnSpPr>
        <p:spPr>
          <a:xfrm>
            <a:off x="4843624" y="4395234"/>
            <a:ext cx="689306" cy="266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6005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4" y="24366"/>
            <a:ext cx="3193654" cy="369332"/>
            <a:chOff x="3923928" y="1310956"/>
            <a:chExt cx="4431752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7" y="1310956"/>
              <a:ext cx="4071093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Project Description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(Advantage)</a:t>
              </a:r>
              <a:endPara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301CF114-E741-4E77-A106-4774F08AF61D}"/>
              </a:ext>
            </a:extLst>
          </p:cNvPr>
          <p:cNvSpPr/>
          <p:nvPr/>
        </p:nvSpPr>
        <p:spPr>
          <a:xfrm>
            <a:off x="2267744" y="1134216"/>
            <a:ext cx="6984776" cy="346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1600" kern="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Times New Roman" panose="02020603050405020304" pitchFamily="18" charset="0"/>
              </a:rPr>
              <a:t>평소 가던 데이트 장소만 가기엔 지루할 때</a:t>
            </a:r>
            <a:r>
              <a:rPr lang="en-US" altLang="ko-KR" sz="1600" kern="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Times New Roman" panose="02020603050405020304" pitchFamily="18" charset="0"/>
              </a:rPr>
              <a:t>,</a:t>
            </a:r>
            <a:r>
              <a:rPr lang="ko-KR" altLang="en-US" sz="1600" kern="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Times New Roman" panose="02020603050405020304" pitchFamily="18" charset="0"/>
              </a:rPr>
              <a:t> 색다른 데이트 장소를 찾아볼 수 있다</a:t>
            </a:r>
            <a:r>
              <a:rPr lang="en-US" altLang="ko-KR" sz="1600" kern="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Times New Roman" panose="02020603050405020304" pitchFamily="18" charset="0"/>
              </a:rPr>
              <a:t>!</a:t>
            </a:r>
            <a:endParaRPr lang="ko-KR" altLang="ko-KR" sz="1600" kern="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26BB17A-1BBC-4532-884A-79B724EE0612}"/>
              </a:ext>
            </a:extLst>
          </p:cNvPr>
          <p:cNvSpPr/>
          <p:nvPr/>
        </p:nvSpPr>
        <p:spPr>
          <a:xfrm>
            <a:off x="2435995" y="3361689"/>
            <a:ext cx="6462464" cy="346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0">
              <a:lnSpc>
                <a:spcPct val="107000"/>
              </a:lnSpc>
              <a:spcAft>
                <a:spcPts val="800"/>
              </a:spcAft>
            </a:pPr>
            <a:r>
              <a:rPr lang="ko-KR" altLang="en-US" sz="1600" kern="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Times New Roman" panose="02020603050405020304" pitchFamily="18" charset="0"/>
              </a:rPr>
              <a:t>기존에 있는 데이트 장소 홍보성 앱과는 다르다</a:t>
            </a:r>
            <a:r>
              <a:rPr lang="en-US" altLang="ko-KR" sz="1600" kern="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Times New Roman" panose="02020603050405020304" pitchFamily="18" charset="0"/>
              </a:rPr>
              <a:t>!</a:t>
            </a:r>
            <a:endParaRPr lang="ko-KR" altLang="ko-KR" sz="1600" kern="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3085C7-3B93-4261-989D-86313D0BD77C}"/>
              </a:ext>
            </a:extLst>
          </p:cNvPr>
          <p:cNvSpPr txBox="1"/>
          <p:nvPr/>
        </p:nvSpPr>
        <p:spPr>
          <a:xfrm>
            <a:off x="971600" y="1061193"/>
            <a:ext cx="1464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FUNNY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1CADA-1AF9-4A6A-B026-31460F37FB3F}"/>
              </a:ext>
            </a:extLst>
          </p:cNvPr>
          <p:cNvSpPr txBox="1"/>
          <p:nvPr/>
        </p:nvSpPr>
        <p:spPr>
          <a:xfrm>
            <a:off x="149427" y="2129472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CONVINIOUS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3A37AE-A4B3-4E56-BCAA-46C69C939BF5}"/>
              </a:ext>
            </a:extLst>
          </p:cNvPr>
          <p:cNvSpPr txBox="1"/>
          <p:nvPr/>
        </p:nvSpPr>
        <p:spPr>
          <a:xfrm>
            <a:off x="293850" y="3304238"/>
            <a:ext cx="2087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DIFFERENCE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4E46F47-4DE3-416E-A88E-9EBF5E3B6658}"/>
              </a:ext>
            </a:extLst>
          </p:cNvPr>
          <p:cNvSpPr/>
          <p:nvPr/>
        </p:nvSpPr>
        <p:spPr>
          <a:xfrm>
            <a:off x="2339752" y="2203685"/>
            <a:ext cx="6984776" cy="712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1600" kern="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Times New Roman" panose="02020603050405020304" pitchFamily="18" charset="0"/>
              </a:rPr>
              <a:t>맨날 나만 데이트 코스를 정하는 것 같고 데이트 코스 짜기 귀찮을 때</a:t>
            </a:r>
            <a:r>
              <a:rPr lang="en-US" altLang="ko-KR" sz="1600" kern="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Times New Roman" panose="02020603050405020304" pitchFamily="18" charset="0"/>
              </a:rPr>
              <a:t>!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ko-KR" altLang="ko-KR" sz="1600" kern="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33987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B6FEA9DE-33D9-45C1-8939-21EB7874FB8F}"/>
              </a:ext>
            </a:extLst>
          </p:cNvPr>
          <p:cNvSpPr/>
          <p:nvPr/>
        </p:nvSpPr>
        <p:spPr>
          <a:xfrm rot="20205667">
            <a:off x="2132629" y="2123571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0.23456</a:t>
            </a:r>
            <a:endParaRPr lang="ko-KR" altLang="en-US" sz="1200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D462DEC-94E3-44C0-9192-8813F255CFAD}"/>
              </a:ext>
            </a:extLst>
          </p:cNvPr>
          <p:cNvSpPr txBox="1"/>
          <p:nvPr/>
        </p:nvSpPr>
        <p:spPr>
          <a:xfrm>
            <a:off x="18867" y="457689"/>
            <a:ext cx="30909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1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다익스트라</a:t>
            </a:r>
            <a:r>
              <a:rPr lang="ko-KR" altLang="en-US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알고리즘을 통한 최단경로 탐색</a:t>
            </a:r>
            <a:endParaRPr lang="en-US" altLang="ko-KR" sz="11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2FF488F4-F9AB-4C7C-B15F-0F3362CA38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6259300"/>
              </p:ext>
            </p:extLst>
          </p:nvPr>
        </p:nvGraphicFramePr>
        <p:xfrm>
          <a:off x="4019542" y="557633"/>
          <a:ext cx="3528392" cy="889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토끼정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</a:rPr>
                        <a:t>베트남 고향식당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애슐리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0.23456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1EEA43C-3BDE-4F7C-8BA5-98C5A98F4295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C0E9DE0-7647-46B3-A9EF-5840C05F5656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3A4C265-2D8C-4CD8-803A-DCE2842E6326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B9CEC3C-8FB4-4B3B-8317-E4A928A51545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98DE4534-BDB6-4C1D-9A23-A9280B0CE945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9757A8DE-04C9-4D08-BEE1-2112AD33FA55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B668806-EE10-42D5-BB9E-E39799B156C6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B668806-EE10-42D5-BB9E-E39799B156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3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직사각형 51">
            <a:extLst>
              <a:ext uri="{FF2B5EF4-FFF2-40B4-BE49-F238E27FC236}">
                <a16:creationId xmlns:a16="http://schemas.microsoft.com/office/drawing/2014/main" id="{01FB98AB-78A6-4DA4-8DC1-45B3A40C8FCF}"/>
              </a:ext>
            </a:extLst>
          </p:cNvPr>
          <p:cNvSpPr/>
          <p:nvPr/>
        </p:nvSpPr>
        <p:spPr>
          <a:xfrm rot="20700944">
            <a:off x="2421470" y="2486123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C988D24-D007-4AE5-BA86-30BB4B5596E7}"/>
              </a:ext>
            </a:extLst>
          </p:cNvPr>
          <p:cNvSpPr/>
          <p:nvPr/>
        </p:nvSpPr>
        <p:spPr>
          <a:xfrm rot="486790">
            <a:off x="2421470" y="2890352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EE2A245-A77A-4D0F-BAAA-3C7A3AE9B30F}"/>
              </a:ext>
            </a:extLst>
          </p:cNvPr>
          <p:cNvSpPr/>
          <p:nvPr/>
        </p:nvSpPr>
        <p:spPr>
          <a:xfrm rot="486790">
            <a:off x="2415784" y="3274678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FB7A1F2-2F48-4595-83C9-D49DA270EFED}"/>
              </a:ext>
            </a:extLst>
          </p:cNvPr>
          <p:cNvSpPr txBox="1"/>
          <p:nvPr/>
        </p:nvSpPr>
        <p:spPr>
          <a:xfrm>
            <a:off x="3965180" y="1449219"/>
            <a:ext cx="406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</a:t>
            </a:r>
            <a:r>
              <a:rPr lang="en-US" altLang="ko-KR"/>
              <a:t>0.23456 (</a:t>
            </a:r>
            <a:r>
              <a:rPr lang="ko-KR" altLang="en-US" dirty="0" err="1"/>
              <a:t>토끼정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2B699D80-4F88-437E-A748-DA4CAD8AE5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2136055"/>
              </p:ext>
            </p:extLst>
          </p:nvPr>
        </p:nvGraphicFramePr>
        <p:xfrm>
          <a:off x="5614413" y="4678897"/>
          <a:ext cx="59104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7000E9A4-E8CB-4925-BABE-929A558FF2EE}"/>
              </a:ext>
            </a:extLst>
          </p:cNvPr>
          <p:cNvSpPr txBox="1"/>
          <p:nvPr/>
        </p:nvSpPr>
        <p:spPr>
          <a:xfrm>
            <a:off x="5431318" y="4246599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9B6340BD-422F-4243-A4A5-FA479133E29B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40592C00-4D26-4E01-8D02-94B377E4788C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32494677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B6FEA9DE-33D9-45C1-8939-21EB7874FB8F}"/>
              </a:ext>
            </a:extLst>
          </p:cNvPr>
          <p:cNvSpPr/>
          <p:nvPr/>
        </p:nvSpPr>
        <p:spPr>
          <a:xfrm rot="20205667">
            <a:off x="2132629" y="2123571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0.23456</a:t>
            </a:r>
            <a:endParaRPr lang="ko-KR" altLang="en-US" sz="1200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D462DEC-94E3-44C0-9192-8813F255CFAD}"/>
              </a:ext>
            </a:extLst>
          </p:cNvPr>
          <p:cNvSpPr txBox="1"/>
          <p:nvPr/>
        </p:nvSpPr>
        <p:spPr>
          <a:xfrm>
            <a:off x="18867" y="457689"/>
            <a:ext cx="30909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1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다익스트라</a:t>
            </a:r>
            <a:r>
              <a:rPr lang="ko-KR" altLang="en-US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알고리즘을 통한 최단경로 탐색</a:t>
            </a:r>
            <a:endParaRPr lang="en-US" altLang="ko-KR" sz="11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2FF488F4-F9AB-4C7C-B15F-0F3362CA38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508606"/>
              </p:ext>
            </p:extLst>
          </p:nvPr>
        </p:nvGraphicFramePr>
        <p:xfrm>
          <a:off x="4019542" y="557633"/>
          <a:ext cx="3528392" cy="889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토끼정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</a:rPr>
                        <a:t>베트남 고향식당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애슐리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0.23456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0.34949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1EEA43C-3BDE-4F7C-8BA5-98C5A98F4295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C0E9DE0-7647-46B3-A9EF-5840C05F5656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3A4C265-2D8C-4CD8-803A-DCE2842E6326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B9CEC3C-8FB4-4B3B-8317-E4A928A51545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98DE4534-BDB6-4C1D-9A23-A9280B0CE945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9757A8DE-04C9-4D08-BEE1-2112AD33FA55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B668806-EE10-42D5-BB9E-E39799B156C6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B668806-EE10-42D5-BB9E-E39799B156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3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직사각형 51">
            <a:extLst>
              <a:ext uri="{FF2B5EF4-FFF2-40B4-BE49-F238E27FC236}">
                <a16:creationId xmlns:a16="http://schemas.microsoft.com/office/drawing/2014/main" id="{01FB98AB-78A6-4DA4-8DC1-45B3A40C8FCF}"/>
              </a:ext>
            </a:extLst>
          </p:cNvPr>
          <p:cNvSpPr/>
          <p:nvPr/>
        </p:nvSpPr>
        <p:spPr>
          <a:xfrm rot="20700944">
            <a:off x="2237927" y="2486123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0.34949</a:t>
            </a:r>
            <a:endParaRPr lang="ko-KR" altLang="en-US" sz="1200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C988D24-D007-4AE5-BA86-30BB4B5596E7}"/>
              </a:ext>
            </a:extLst>
          </p:cNvPr>
          <p:cNvSpPr/>
          <p:nvPr/>
        </p:nvSpPr>
        <p:spPr>
          <a:xfrm rot="486790">
            <a:off x="2421470" y="2890352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EE2A245-A77A-4D0F-BAAA-3C7A3AE9B30F}"/>
              </a:ext>
            </a:extLst>
          </p:cNvPr>
          <p:cNvSpPr/>
          <p:nvPr/>
        </p:nvSpPr>
        <p:spPr>
          <a:xfrm rot="486790">
            <a:off x="2415784" y="3274678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1B64870-8DC1-4686-9F0C-4D15A75CFD67}"/>
              </a:ext>
            </a:extLst>
          </p:cNvPr>
          <p:cNvSpPr txBox="1"/>
          <p:nvPr/>
        </p:nvSpPr>
        <p:spPr>
          <a:xfrm>
            <a:off x="3965180" y="1449219"/>
            <a:ext cx="406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</a:t>
            </a:r>
            <a:r>
              <a:rPr lang="en-US" altLang="ko-KR"/>
              <a:t>0.23456 (</a:t>
            </a:r>
            <a:r>
              <a:rPr lang="ko-KR" altLang="en-US" dirty="0" err="1"/>
              <a:t>토끼정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77556A4E-193D-4FA1-8DEC-2A74E3C7EA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2136055"/>
              </p:ext>
            </p:extLst>
          </p:nvPr>
        </p:nvGraphicFramePr>
        <p:xfrm>
          <a:off x="5614413" y="4678897"/>
          <a:ext cx="59104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8C0C857F-A0B3-4E3B-8D32-2B5080B29614}"/>
              </a:ext>
            </a:extLst>
          </p:cNvPr>
          <p:cNvSpPr txBox="1"/>
          <p:nvPr/>
        </p:nvSpPr>
        <p:spPr>
          <a:xfrm>
            <a:off x="5431318" y="4246599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EB3BFAC6-F20F-47C9-92F1-07F56BCDF132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F16BEFB5-BD93-4F97-B135-6CCE6D33513B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5684305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B6FEA9DE-33D9-45C1-8939-21EB7874FB8F}"/>
              </a:ext>
            </a:extLst>
          </p:cNvPr>
          <p:cNvSpPr/>
          <p:nvPr/>
        </p:nvSpPr>
        <p:spPr>
          <a:xfrm rot="20205667">
            <a:off x="2132629" y="2123571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0.23456</a:t>
            </a:r>
            <a:endParaRPr lang="ko-KR" altLang="en-US" sz="1200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D462DEC-94E3-44C0-9192-8813F255CFAD}"/>
              </a:ext>
            </a:extLst>
          </p:cNvPr>
          <p:cNvSpPr txBox="1"/>
          <p:nvPr/>
        </p:nvSpPr>
        <p:spPr>
          <a:xfrm>
            <a:off x="18867" y="457689"/>
            <a:ext cx="30909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1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다익스트라</a:t>
            </a:r>
            <a:r>
              <a:rPr lang="ko-KR" altLang="en-US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알고리즘을 통한 최단경로 탐색</a:t>
            </a:r>
            <a:endParaRPr lang="en-US" altLang="ko-KR" sz="11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2FF488F4-F9AB-4C7C-B15F-0F3362CA38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1650603"/>
              </p:ext>
            </p:extLst>
          </p:nvPr>
        </p:nvGraphicFramePr>
        <p:xfrm>
          <a:off x="4019542" y="557633"/>
          <a:ext cx="3528392" cy="889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토끼정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</a:rPr>
                        <a:t>베트남 고향식당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애슐리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0.23456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0.34949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0.18254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1EEA43C-3BDE-4F7C-8BA5-98C5A98F4295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C0E9DE0-7647-46B3-A9EF-5840C05F5656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3A4C265-2D8C-4CD8-803A-DCE2842E6326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B9CEC3C-8FB4-4B3B-8317-E4A928A51545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98DE4534-BDB6-4C1D-9A23-A9280B0CE945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9757A8DE-04C9-4D08-BEE1-2112AD33FA55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B668806-EE10-42D5-BB9E-E39799B156C6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B668806-EE10-42D5-BB9E-E39799B156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3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직사각형 51">
            <a:extLst>
              <a:ext uri="{FF2B5EF4-FFF2-40B4-BE49-F238E27FC236}">
                <a16:creationId xmlns:a16="http://schemas.microsoft.com/office/drawing/2014/main" id="{01FB98AB-78A6-4DA4-8DC1-45B3A40C8FCF}"/>
              </a:ext>
            </a:extLst>
          </p:cNvPr>
          <p:cNvSpPr/>
          <p:nvPr/>
        </p:nvSpPr>
        <p:spPr>
          <a:xfrm rot="20700944">
            <a:off x="2237927" y="2486123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0.34949</a:t>
            </a:r>
            <a:endParaRPr lang="ko-KR" altLang="en-US" sz="1200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C988D24-D007-4AE5-BA86-30BB4B5596E7}"/>
              </a:ext>
            </a:extLst>
          </p:cNvPr>
          <p:cNvSpPr/>
          <p:nvPr/>
        </p:nvSpPr>
        <p:spPr>
          <a:xfrm rot="486790">
            <a:off x="2237927" y="2890352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0.18254</a:t>
            </a:r>
            <a:endParaRPr lang="ko-KR" altLang="en-US" sz="1200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EE2A245-A77A-4D0F-BAAA-3C7A3AE9B30F}"/>
              </a:ext>
            </a:extLst>
          </p:cNvPr>
          <p:cNvSpPr/>
          <p:nvPr/>
        </p:nvSpPr>
        <p:spPr>
          <a:xfrm rot="486790">
            <a:off x="2415784" y="3274678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61FA3E8-907D-4B18-966E-8ACC28E439B7}"/>
              </a:ext>
            </a:extLst>
          </p:cNvPr>
          <p:cNvSpPr txBox="1"/>
          <p:nvPr/>
        </p:nvSpPr>
        <p:spPr>
          <a:xfrm>
            <a:off x="3727390" y="1464059"/>
            <a:ext cx="467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0.18254 (</a:t>
            </a:r>
            <a:r>
              <a:rPr lang="ko-KR" altLang="en-US" dirty="0" err="1"/>
              <a:t>스코파더쉐프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EF2FDCBB-90FE-4F9B-9B71-C7E95131BB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2136055"/>
              </p:ext>
            </p:extLst>
          </p:nvPr>
        </p:nvGraphicFramePr>
        <p:xfrm>
          <a:off x="5614413" y="4678897"/>
          <a:ext cx="59104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D91A40B4-BF39-4D49-841A-56FE7146B638}"/>
              </a:ext>
            </a:extLst>
          </p:cNvPr>
          <p:cNvSpPr txBox="1"/>
          <p:nvPr/>
        </p:nvSpPr>
        <p:spPr>
          <a:xfrm>
            <a:off x="5431318" y="4246599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F7FE9BFA-CB36-4CA4-B886-55264E131B26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539461FD-CF80-4595-9FEB-803B95E16FC5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35802073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B6FEA9DE-33D9-45C1-8939-21EB7874FB8F}"/>
              </a:ext>
            </a:extLst>
          </p:cNvPr>
          <p:cNvSpPr/>
          <p:nvPr/>
        </p:nvSpPr>
        <p:spPr>
          <a:xfrm rot="20205667">
            <a:off x="2132629" y="2123571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0.23456</a:t>
            </a:r>
            <a:endParaRPr lang="ko-KR" altLang="en-US" sz="1200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D462DEC-94E3-44C0-9192-8813F255CFAD}"/>
              </a:ext>
            </a:extLst>
          </p:cNvPr>
          <p:cNvSpPr txBox="1"/>
          <p:nvPr/>
        </p:nvSpPr>
        <p:spPr>
          <a:xfrm>
            <a:off x="18867" y="457689"/>
            <a:ext cx="30909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1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다익스트라</a:t>
            </a:r>
            <a:r>
              <a:rPr lang="ko-KR" altLang="en-US" sz="11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알고리즘을 통한 최단경로 탐색</a:t>
            </a:r>
            <a:endParaRPr lang="en-US" altLang="ko-KR" sz="11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2FF488F4-F9AB-4C7C-B15F-0F3362CA384E}"/>
              </a:ext>
            </a:extLst>
          </p:cNvPr>
          <p:cNvGraphicFramePr>
            <a:graphicFrameLocks noGrp="1"/>
          </p:cNvGraphicFramePr>
          <p:nvPr/>
        </p:nvGraphicFramePr>
        <p:xfrm>
          <a:off x="4019542" y="557633"/>
          <a:ext cx="3528392" cy="889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토끼정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</a:rPr>
                        <a:t>베트남 고향식당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애슐리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0.23456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0.34949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0.18254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1EEA43C-3BDE-4F7C-8BA5-98C5A98F4295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C0E9DE0-7647-46B3-A9EF-5840C05F5656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3A4C265-2D8C-4CD8-803A-DCE2842E6326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B9CEC3C-8FB4-4B3B-8317-E4A928A51545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98DE4534-BDB6-4C1D-9A23-A9280B0CE945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9757A8DE-04C9-4D08-BEE1-2112AD33FA55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B668806-EE10-42D5-BB9E-E39799B156C6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CB668806-EE10-42D5-BB9E-E39799B156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3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직사각형 51">
            <a:extLst>
              <a:ext uri="{FF2B5EF4-FFF2-40B4-BE49-F238E27FC236}">
                <a16:creationId xmlns:a16="http://schemas.microsoft.com/office/drawing/2014/main" id="{01FB98AB-78A6-4DA4-8DC1-45B3A40C8FCF}"/>
              </a:ext>
            </a:extLst>
          </p:cNvPr>
          <p:cNvSpPr/>
          <p:nvPr/>
        </p:nvSpPr>
        <p:spPr>
          <a:xfrm rot="20700944">
            <a:off x="2237927" y="2486123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0.34949</a:t>
            </a:r>
            <a:endParaRPr lang="ko-KR" altLang="en-US" sz="1200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C988D24-D007-4AE5-BA86-30BB4B5596E7}"/>
              </a:ext>
            </a:extLst>
          </p:cNvPr>
          <p:cNvSpPr/>
          <p:nvPr/>
        </p:nvSpPr>
        <p:spPr>
          <a:xfrm rot="486790">
            <a:off x="2237927" y="2890352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0.18254</a:t>
            </a:r>
            <a:endParaRPr lang="ko-KR" altLang="en-US" sz="1200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EE2A245-A77A-4D0F-BAAA-3C7A3AE9B30F}"/>
              </a:ext>
            </a:extLst>
          </p:cNvPr>
          <p:cNvSpPr/>
          <p:nvPr/>
        </p:nvSpPr>
        <p:spPr>
          <a:xfrm rot="486790">
            <a:off x="2415784" y="3274678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6945B43-2829-4C4A-8C47-7D4F2C8A9CD8}"/>
              </a:ext>
            </a:extLst>
          </p:cNvPr>
          <p:cNvSpPr txBox="1"/>
          <p:nvPr/>
        </p:nvSpPr>
        <p:spPr>
          <a:xfrm>
            <a:off x="3727390" y="1464059"/>
            <a:ext cx="467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0.18254 (</a:t>
            </a:r>
            <a:r>
              <a:rPr lang="ko-KR" altLang="en-US" dirty="0" err="1"/>
              <a:t>스코파더쉐프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BE4EDF88-A38B-4E90-B246-A071F25F3F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2071870"/>
              </p:ext>
            </p:extLst>
          </p:nvPr>
        </p:nvGraphicFramePr>
        <p:xfrm>
          <a:off x="5614412" y="4678897"/>
          <a:ext cx="1837908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954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918954">
                  <a:extLst>
                    <a:ext uri="{9D8B030D-6E8A-4147-A177-3AD203B41FA5}">
                      <a16:colId xmlns:a16="http://schemas.microsoft.com/office/drawing/2014/main" val="36197714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CD110431-148E-46FF-8AC5-0D58BA1B7BC7}"/>
              </a:ext>
            </a:extLst>
          </p:cNvPr>
          <p:cNvSpPr txBox="1"/>
          <p:nvPr/>
        </p:nvSpPr>
        <p:spPr>
          <a:xfrm>
            <a:off x="5431318" y="4246599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6492A0EC-A45C-47D2-9245-FA7D8DC28CD7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A741ECE6-AA8B-4263-B3E2-86CAFF28FC5F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20143268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타원 42">
            <a:extLst>
              <a:ext uri="{FF2B5EF4-FFF2-40B4-BE49-F238E27FC236}">
                <a16:creationId xmlns:a16="http://schemas.microsoft.com/office/drawing/2014/main" id="{28E0FB8F-3CB9-4FDA-BD16-058F1D894146}"/>
              </a:ext>
            </a:extLst>
          </p:cNvPr>
          <p:cNvSpPr/>
          <p:nvPr/>
        </p:nvSpPr>
        <p:spPr>
          <a:xfrm>
            <a:off x="4156560" y="2876608"/>
            <a:ext cx="668124" cy="64667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5CF7047F-D560-4E4C-A6F8-DFA9921CA042}"/>
              </a:ext>
            </a:extLst>
          </p:cNvPr>
          <p:cNvCxnSpPr>
            <a:cxnSpLocks/>
            <a:stCxn id="83" idx="6"/>
            <a:endCxn id="43" idx="2"/>
          </p:cNvCxnSpPr>
          <p:nvPr/>
        </p:nvCxnSpPr>
        <p:spPr>
          <a:xfrm>
            <a:off x="3563888" y="3186362"/>
            <a:ext cx="592672" cy="13585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DB89E41F-64DC-4397-95F1-3A2B522FD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653464"/>
              </p:ext>
            </p:extLst>
          </p:nvPr>
        </p:nvGraphicFramePr>
        <p:xfrm>
          <a:off x="4019542" y="557633"/>
          <a:ext cx="3528392" cy="9045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놀거리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VR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플랜테리어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헤븐리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CGV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A085EA51-6151-4968-BDBF-921ED7CC3253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72EA4BD-C10E-43D0-994E-FD235BC3DA08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B5C9AFBD-4926-4FF1-BD38-898D6A0AEE9E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308F9A57-3419-4CEA-8A52-63D3CF842175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DD37836-7B9B-4E57-A213-57BF3A03E6C4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44E3E83-69F0-4B3A-AAF4-1B4EA166D4C4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44E3E83-69F0-4B3A-AAF4-1B4EA166D4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3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직사각형 51">
            <a:extLst>
              <a:ext uri="{FF2B5EF4-FFF2-40B4-BE49-F238E27FC236}">
                <a16:creationId xmlns:a16="http://schemas.microsoft.com/office/drawing/2014/main" id="{3C26CF87-5625-4CA4-ABF8-5E14DF308126}"/>
              </a:ext>
            </a:extLst>
          </p:cNvPr>
          <p:cNvSpPr/>
          <p:nvPr/>
        </p:nvSpPr>
        <p:spPr>
          <a:xfrm rot="486790">
            <a:off x="2251158" y="2911761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0.18254</a:t>
            </a:r>
            <a:endParaRPr lang="ko-KR" altLang="en-US" sz="1200" dirty="0"/>
          </a:p>
        </p:txBody>
      </p:sp>
      <p:graphicFrame>
        <p:nvGraphicFramePr>
          <p:cNvPr id="60" name="표 59">
            <a:extLst>
              <a:ext uri="{FF2B5EF4-FFF2-40B4-BE49-F238E27FC236}">
                <a16:creationId xmlns:a16="http://schemas.microsoft.com/office/drawing/2014/main" id="{D64499DE-373E-4D5B-B871-26574899B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910309"/>
              </p:ext>
            </p:extLst>
          </p:nvPr>
        </p:nvGraphicFramePr>
        <p:xfrm>
          <a:off x="5614412" y="4678897"/>
          <a:ext cx="1837908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954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918954">
                  <a:extLst>
                    <a:ext uri="{9D8B030D-6E8A-4147-A177-3AD203B41FA5}">
                      <a16:colId xmlns:a16="http://schemas.microsoft.com/office/drawing/2014/main" val="36197714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70" name="TextBox 69">
            <a:extLst>
              <a:ext uri="{FF2B5EF4-FFF2-40B4-BE49-F238E27FC236}">
                <a16:creationId xmlns:a16="http://schemas.microsoft.com/office/drawing/2014/main" id="{1B3EB998-BB0C-4543-83A6-1FA3EE69610A}"/>
              </a:ext>
            </a:extLst>
          </p:cNvPr>
          <p:cNvSpPr txBox="1"/>
          <p:nvPr/>
        </p:nvSpPr>
        <p:spPr>
          <a:xfrm>
            <a:off x="5431318" y="4246599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4112584B-ECD0-4FF1-8226-E8DF3B3B0786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BCE9B508-D561-4288-8F5C-90C9404CE4BD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C30F1C5-6945-46B9-8255-85951EFA453A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</p:spTree>
    <p:extLst>
      <p:ext uri="{BB962C8B-B14F-4D97-AF65-F5344CB8AC3E}">
        <p14:creationId xmlns:p14="http://schemas.microsoft.com/office/powerpoint/2010/main" val="18242685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5CF7047F-D560-4E4C-A6F8-DFA9921CA042}"/>
              </a:ext>
            </a:extLst>
          </p:cNvPr>
          <p:cNvCxnSpPr>
            <a:cxnSpLocks/>
            <a:stCxn id="83" idx="6"/>
            <a:endCxn id="43" idx="2"/>
          </p:cNvCxnSpPr>
          <p:nvPr/>
        </p:nvCxnSpPr>
        <p:spPr>
          <a:xfrm>
            <a:off x="3563888" y="3186362"/>
            <a:ext cx="592672" cy="13585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BAC8E6F-6B61-413B-A8A9-92A869FC837E}"/>
              </a:ext>
            </a:extLst>
          </p:cNvPr>
          <p:cNvCxnSpPr>
            <a:cxnSpLocks/>
            <a:endCxn id="50" idx="2"/>
          </p:cNvCxnSpPr>
          <p:nvPr/>
        </p:nvCxnSpPr>
        <p:spPr>
          <a:xfrm flipV="1">
            <a:off x="4821995" y="2981644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3C1BB47-188C-483C-ADF7-C7E4EE7A7E5F}"/>
              </a:ext>
            </a:extLst>
          </p:cNvPr>
          <p:cNvCxnSpPr>
            <a:cxnSpLocks/>
            <a:stCxn id="43" idx="7"/>
            <a:endCxn id="49" idx="2"/>
          </p:cNvCxnSpPr>
          <p:nvPr/>
        </p:nvCxnSpPr>
        <p:spPr>
          <a:xfrm flipV="1">
            <a:off x="4726840" y="2452974"/>
            <a:ext cx="1226407" cy="518338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02049C2C-A6D4-47D0-A713-159F2AE81EBE}"/>
              </a:ext>
            </a:extLst>
          </p:cNvPr>
          <p:cNvCxnSpPr>
            <a:cxnSpLocks/>
            <a:endCxn id="52" idx="2"/>
          </p:cNvCxnSpPr>
          <p:nvPr/>
        </p:nvCxnSpPr>
        <p:spPr>
          <a:xfrm>
            <a:off x="4497760" y="3538948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타원 48">
            <a:extLst>
              <a:ext uri="{FF2B5EF4-FFF2-40B4-BE49-F238E27FC236}">
                <a16:creationId xmlns:a16="http://schemas.microsoft.com/office/drawing/2014/main" id="{FF9C2F7B-05BD-42AE-864B-F63AEB557826}"/>
              </a:ext>
            </a:extLst>
          </p:cNvPr>
          <p:cNvSpPr/>
          <p:nvPr/>
        </p:nvSpPr>
        <p:spPr>
          <a:xfrm>
            <a:off x="5953247" y="223773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7BE748D-418B-46DF-90F1-92C1FE912522}"/>
              </a:ext>
            </a:extLst>
          </p:cNvPr>
          <p:cNvSpPr/>
          <p:nvPr/>
        </p:nvSpPr>
        <p:spPr>
          <a:xfrm>
            <a:off x="5953247" y="276640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F2B839B-6FD0-41A5-A325-9866C0537D82}"/>
              </a:ext>
            </a:extLst>
          </p:cNvPr>
          <p:cNvSpPr/>
          <p:nvPr/>
        </p:nvSpPr>
        <p:spPr>
          <a:xfrm>
            <a:off x="5953247" y="334467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8D2986AB-B5C3-48A0-AE1C-A9A7A4DC15EB}"/>
              </a:ext>
            </a:extLst>
          </p:cNvPr>
          <p:cNvSpPr/>
          <p:nvPr/>
        </p:nvSpPr>
        <p:spPr>
          <a:xfrm>
            <a:off x="5953247" y="389683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B344A52D-E245-49AF-B966-8E5D05C12A8A}"/>
              </a:ext>
            </a:extLst>
          </p:cNvPr>
          <p:cNvCxnSpPr>
            <a:cxnSpLocks/>
            <a:endCxn id="51" idx="2"/>
          </p:cNvCxnSpPr>
          <p:nvPr/>
        </p:nvCxnSpPr>
        <p:spPr>
          <a:xfrm>
            <a:off x="4727029" y="3448223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90432EE4-6B30-4094-A00E-B8F768FFC1E9}"/>
              </a:ext>
            </a:extLst>
          </p:cNvPr>
          <p:cNvCxnSpPr>
            <a:cxnSpLocks/>
          </p:cNvCxnSpPr>
          <p:nvPr/>
        </p:nvCxnSpPr>
        <p:spPr>
          <a:xfrm flipV="1">
            <a:off x="4840161" y="2981644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타원 42">
            <a:extLst>
              <a:ext uri="{FF2B5EF4-FFF2-40B4-BE49-F238E27FC236}">
                <a16:creationId xmlns:a16="http://schemas.microsoft.com/office/drawing/2014/main" id="{28E0FB8F-3CB9-4FDA-BD16-058F1D894146}"/>
              </a:ext>
            </a:extLst>
          </p:cNvPr>
          <p:cNvSpPr/>
          <p:nvPr/>
        </p:nvSpPr>
        <p:spPr>
          <a:xfrm>
            <a:off x="4156560" y="2876608"/>
            <a:ext cx="668124" cy="64667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6A65CB4F-3F46-41F2-8CF5-162E8E566E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258919"/>
              </p:ext>
            </p:extLst>
          </p:nvPr>
        </p:nvGraphicFramePr>
        <p:xfrm>
          <a:off x="4019542" y="557633"/>
          <a:ext cx="3528392" cy="9045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놀거리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플랜테리어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VR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헤븐리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CGV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B81C4C5B-D36F-498C-AEF9-FD3BBA7AD43B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ADAE2A3-0585-4E25-9832-79C50FDA8C53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6841F06C-DBBC-43CD-B0EC-1B652C752E78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831EC376-3F78-4249-B61A-A1F6D9B36134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39FB8C81-C93A-4850-B761-8078D81B657F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3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1" name="표 80">
            <a:extLst>
              <a:ext uri="{FF2B5EF4-FFF2-40B4-BE49-F238E27FC236}">
                <a16:creationId xmlns:a16="http://schemas.microsoft.com/office/drawing/2014/main" id="{B7727EC1-4A45-4D30-9CFC-6B0A8DCFBD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729563"/>
              </p:ext>
            </p:extLst>
          </p:nvPr>
        </p:nvGraphicFramePr>
        <p:xfrm>
          <a:off x="5614412" y="4678897"/>
          <a:ext cx="1837908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954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918954">
                  <a:extLst>
                    <a:ext uri="{9D8B030D-6E8A-4147-A177-3AD203B41FA5}">
                      <a16:colId xmlns:a16="http://schemas.microsoft.com/office/drawing/2014/main" val="36197714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85" name="TextBox 84">
            <a:extLst>
              <a:ext uri="{FF2B5EF4-FFF2-40B4-BE49-F238E27FC236}">
                <a16:creationId xmlns:a16="http://schemas.microsoft.com/office/drawing/2014/main" id="{A442E32C-0BC2-4E02-B84A-43DB5386D1A0}"/>
              </a:ext>
            </a:extLst>
          </p:cNvPr>
          <p:cNvSpPr txBox="1"/>
          <p:nvPr/>
        </p:nvSpPr>
        <p:spPr>
          <a:xfrm>
            <a:off x="5421884" y="4304645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5971260-218F-4334-8587-B82532B14F5D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BF3BC754-6A8E-4B98-9E64-1FED3847CFE0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3928C13-7361-4BD3-9C70-F7772586E908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56867FA-6209-431A-B3EF-AA9B62CAB89F}"/>
              </a:ext>
            </a:extLst>
          </p:cNvPr>
          <p:cNvSpPr/>
          <p:nvPr/>
        </p:nvSpPr>
        <p:spPr>
          <a:xfrm rot="486790">
            <a:off x="2251158" y="2911761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0.18254</a:t>
            </a:r>
            <a:endParaRPr lang="ko-KR" altLang="en-US" sz="1200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F8F01D08-7FB8-4C65-9F95-080A04BB5FAA}"/>
              </a:ext>
            </a:extLst>
          </p:cNvPr>
          <p:cNvSpPr/>
          <p:nvPr/>
        </p:nvSpPr>
        <p:spPr>
          <a:xfrm rot="20380655">
            <a:off x="5089331" y="2441622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59E864AF-44E4-4888-960E-4133431EE4E6}"/>
              </a:ext>
            </a:extLst>
          </p:cNvPr>
          <p:cNvSpPr/>
          <p:nvPr/>
        </p:nvSpPr>
        <p:spPr>
          <a:xfrm rot="20380655">
            <a:off x="5278838" y="2814087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2EF8E758-F2D7-4B31-BD4C-469B628D9FED}"/>
              </a:ext>
            </a:extLst>
          </p:cNvPr>
          <p:cNvSpPr/>
          <p:nvPr/>
        </p:nvSpPr>
        <p:spPr>
          <a:xfrm rot="223847">
            <a:off x="5427203" y="3257424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F7271F60-B4B4-4C1D-8B67-0BED73322EFF}"/>
              </a:ext>
            </a:extLst>
          </p:cNvPr>
          <p:cNvSpPr/>
          <p:nvPr/>
        </p:nvSpPr>
        <p:spPr>
          <a:xfrm rot="906110">
            <a:off x="5352431" y="3678843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791304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5CF7047F-D560-4E4C-A6F8-DFA9921CA042}"/>
              </a:ext>
            </a:extLst>
          </p:cNvPr>
          <p:cNvCxnSpPr>
            <a:cxnSpLocks/>
            <a:stCxn id="83" idx="6"/>
            <a:endCxn id="43" idx="2"/>
          </p:cNvCxnSpPr>
          <p:nvPr/>
        </p:nvCxnSpPr>
        <p:spPr>
          <a:xfrm>
            <a:off x="3563888" y="3186362"/>
            <a:ext cx="592672" cy="13585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BAC8E6F-6B61-413B-A8A9-92A869FC837E}"/>
              </a:ext>
            </a:extLst>
          </p:cNvPr>
          <p:cNvCxnSpPr>
            <a:cxnSpLocks/>
            <a:endCxn id="50" idx="2"/>
          </p:cNvCxnSpPr>
          <p:nvPr/>
        </p:nvCxnSpPr>
        <p:spPr>
          <a:xfrm flipV="1">
            <a:off x="4821995" y="2981644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3C1BB47-188C-483C-ADF7-C7E4EE7A7E5F}"/>
              </a:ext>
            </a:extLst>
          </p:cNvPr>
          <p:cNvCxnSpPr>
            <a:cxnSpLocks/>
            <a:stCxn id="43" idx="7"/>
            <a:endCxn id="49" idx="2"/>
          </p:cNvCxnSpPr>
          <p:nvPr/>
        </p:nvCxnSpPr>
        <p:spPr>
          <a:xfrm flipV="1">
            <a:off x="4726840" y="2452974"/>
            <a:ext cx="1226407" cy="518338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02049C2C-A6D4-47D0-A713-159F2AE81EBE}"/>
              </a:ext>
            </a:extLst>
          </p:cNvPr>
          <p:cNvCxnSpPr>
            <a:cxnSpLocks/>
            <a:endCxn id="52" idx="2"/>
          </p:cNvCxnSpPr>
          <p:nvPr/>
        </p:nvCxnSpPr>
        <p:spPr>
          <a:xfrm>
            <a:off x="4497760" y="3538948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타원 48">
            <a:extLst>
              <a:ext uri="{FF2B5EF4-FFF2-40B4-BE49-F238E27FC236}">
                <a16:creationId xmlns:a16="http://schemas.microsoft.com/office/drawing/2014/main" id="{FF9C2F7B-05BD-42AE-864B-F63AEB557826}"/>
              </a:ext>
            </a:extLst>
          </p:cNvPr>
          <p:cNvSpPr/>
          <p:nvPr/>
        </p:nvSpPr>
        <p:spPr>
          <a:xfrm>
            <a:off x="5953247" y="223773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7BE748D-418B-46DF-90F1-92C1FE912522}"/>
              </a:ext>
            </a:extLst>
          </p:cNvPr>
          <p:cNvSpPr/>
          <p:nvPr/>
        </p:nvSpPr>
        <p:spPr>
          <a:xfrm>
            <a:off x="5953247" y="276640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F2B839B-6FD0-41A5-A325-9866C0537D82}"/>
              </a:ext>
            </a:extLst>
          </p:cNvPr>
          <p:cNvSpPr/>
          <p:nvPr/>
        </p:nvSpPr>
        <p:spPr>
          <a:xfrm>
            <a:off x="5953247" y="334467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8D2986AB-B5C3-48A0-AE1C-A9A7A4DC15EB}"/>
              </a:ext>
            </a:extLst>
          </p:cNvPr>
          <p:cNvSpPr/>
          <p:nvPr/>
        </p:nvSpPr>
        <p:spPr>
          <a:xfrm>
            <a:off x="5953247" y="389683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B344A52D-E245-49AF-B966-8E5D05C12A8A}"/>
              </a:ext>
            </a:extLst>
          </p:cNvPr>
          <p:cNvCxnSpPr>
            <a:cxnSpLocks/>
            <a:endCxn id="51" idx="2"/>
          </p:cNvCxnSpPr>
          <p:nvPr/>
        </p:nvCxnSpPr>
        <p:spPr>
          <a:xfrm>
            <a:off x="4727029" y="3448223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90432EE4-6B30-4094-A00E-B8F768FFC1E9}"/>
              </a:ext>
            </a:extLst>
          </p:cNvPr>
          <p:cNvCxnSpPr>
            <a:cxnSpLocks/>
          </p:cNvCxnSpPr>
          <p:nvPr/>
        </p:nvCxnSpPr>
        <p:spPr>
          <a:xfrm flipV="1">
            <a:off x="4840161" y="2981644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타원 42">
            <a:extLst>
              <a:ext uri="{FF2B5EF4-FFF2-40B4-BE49-F238E27FC236}">
                <a16:creationId xmlns:a16="http://schemas.microsoft.com/office/drawing/2014/main" id="{28E0FB8F-3CB9-4FDA-BD16-058F1D894146}"/>
              </a:ext>
            </a:extLst>
          </p:cNvPr>
          <p:cNvSpPr/>
          <p:nvPr/>
        </p:nvSpPr>
        <p:spPr>
          <a:xfrm>
            <a:off x="4156560" y="2876608"/>
            <a:ext cx="668124" cy="64667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6A65CB4F-3F46-41F2-8CF5-162E8E566E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394169"/>
              </p:ext>
            </p:extLst>
          </p:nvPr>
        </p:nvGraphicFramePr>
        <p:xfrm>
          <a:off x="4019542" y="557633"/>
          <a:ext cx="3528392" cy="9045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놀거리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플랜테리어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VR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헤븐리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CGV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0.1548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B81C4C5B-D36F-498C-AEF9-FD3BBA7AD43B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ADAE2A3-0585-4E25-9832-79C50FDA8C53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6841F06C-DBBC-43CD-B0EC-1B652C752E78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831EC376-3F78-4249-B61A-A1F6D9B36134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39FB8C81-C93A-4850-B761-8078D81B657F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3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1" name="표 80">
            <a:extLst>
              <a:ext uri="{FF2B5EF4-FFF2-40B4-BE49-F238E27FC236}">
                <a16:creationId xmlns:a16="http://schemas.microsoft.com/office/drawing/2014/main" id="{B7727EC1-4A45-4D30-9CFC-6B0A8DCFBDAA}"/>
              </a:ext>
            </a:extLst>
          </p:cNvPr>
          <p:cNvGraphicFramePr>
            <a:graphicFrameLocks noGrp="1"/>
          </p:cNvGraphicFramePr>
          <p:nvPr/>
        </p:nvGraphicFramePr>
        <p:xfrm>
          <a:off x="5614412" y="4678897"/>
          <a:ext cx="1837908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954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918954">
                  <a:extLst>
                    <a:ext uri="{9D8B030D-6E8A-4147-A177-3AD203B41FA5}">
                      <a16:colId xmlns:a16="http://schemas.microsoft.com/office/drawing/2014/main" val="36197714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85" name="TextBox 84">
            <a:extLst>
              <a:ext uri="{FF2B5EF4-FFF2-40B4-BE49-F238E27FC236}">
                <a16:creationId xmlns:a16="http://schemas.microsoft.com/office/drawing/2014/main" id="{A442E32C-0BC2-4E02-B84A-43DB5386D1A0}"/>
              </a:ext>
            </a:extLst>
          </p:cNvPr>
          <p:cNvSpPr txBox="1"/>
          <p:nvPr/>
        </p:nvSpPr>
        <p:spPr>
          <a:xfrm>
            <a:off x="5421884" y="4304645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5971260-218F-4334-8587-B82532B14F5D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BF3BC754-6A8E-4B98-9E64-1FED3847CFE0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3928C13-7361-4BD3-9C70-F7772586E908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56867FA-6209-431A-B3EF-AA9B62CAB89F}"/>
              </a:ext>
            </a:extLst>
          </p:cNvPr>
          <p:cNvSpPr/>
          <p:nvPr/>
        </p:nvSpPr>
        <p:spPr>
          <a:xfrm rot="486790">
            <a:off x="2251158" y="2911761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0.18254</a:t>
            </a:r>
            <a:endParaRPr lang="ko-KR" altLang="en-US" sz="1200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F8F01D08-7FB8-4C65-9F95-080A04BB5FAA}"/>
              </a:ext>
            </a:extLst>
          </p:cNvPr>
          <p:cNvSpPr/>
          <p:nvPr/>
        </p:nvSpPr>
        <p:spPr>
          <a:xfrm rot="20380655">
            <a:off x="4948267" y="2441622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0.1548</a:t>
            </a:r>
            <a:endParaRPr lang="ko-KR" altLang="en-US" sz="1200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59E864AF-44E4-4888-960E-4133431EE4E6}"/>
              </a:ext>
            </a:extLst>
          </p:cNvPr>
          <p:cNvSpPr/>
          <p:nvPr/>
        </p:nvSpPr>
        <p:spPr>
          <a:xfrm rot="20380655">
            <a:off x="5278838" y="2814087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2EF8E758-F2D7-4B31-BD4C-469B628D9FED}"/>
              </a:ext>
            </a:extLst>
          </p:cNvPr>
          <p:cNvSpPr/>
          <p:nvPr/>
        </p:nvSpPr>
        <p:spPr>
          <a:xfrm rot="223847">
            <a:off x="5427203" y="3257424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F7271F60-B4B4-4C1D-8B67-0BED73322EFF}"/>
              </a:ext>
            </a:extLst>
          </p:cNvPr>
          <p:cNvSpPr/>
          <p:nvPr/>
        </p:nvSpPr>
        <p:spPr>
          <a:xfrm rot="906110">
            <a:off x="5352431" y="3678843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FD73973-0782-4613-8C0D-DE169E55102B}"/>
              </a:ext>
            </a:extLst>
          </p:cNvPr>
          <p:cNvSpPr txBox="1"/>
          <p:nvPr/>
        </p:nvSpPr>
        <p:spPr>
          <a:xfrm>
            <a:off x="3727390" y="1464059"/>
            <a:ext cx="467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0.1548 (</a:t>
            </a:r>
            <a:r>
              <a:rPr lang="ko-KR" altLang="en-US" dirty="0" err="1"/>
              <a:t>플랜테리어</a:t>
            </a:r>
            <a:r>
              <a:rPr lang="en-US" altLang="ko-KR" dirty="0"/>
              <a:t>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09765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5CF7047F-D560-4E4C-A6F8-DFA9921CA042}"/>
              </a:ext>
            </a:extLst>
          </p:cNvPr>
          <p:cNvCxnSpPr>
            <a:cxnSpLocks/>
            <a:stCxn id="83" idx="6"/>
            <a:endCxn id="43" idx="2"/>
          </p:cNvCxnSpPr>
          <p:nvPr/>
        </p:nvCxnSpPr>
        <p:spPr>
          <a:xfrm>
            <a:off x="3563888" y="3186362"/>
            <a:ext cx="592672" cy="13585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BAC8E6F-6B61-413B-A8A9-92A869FC837E}"/>
              </a:ext>
            </a:extLst>
          </p:cNvPr>
          <p:cNvCxnSpPr>
            <a:cxnSpLocks/>
            <a:endCxn id="50" idx="2"/>
          </p:cNvCxnSpPr>
          <p:nvPr/>
        </p:nvCxnSpPr>
        <p:spPr>
          <a:xfrm flipV="1">
            <a:off x="4821995" y="2981644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3C1BB47-188C-483C-ADF7-C7E4EE7A7E5F}"/>
              </a:ext>
            </a:extLst>
          </p:cNvPr>
          <p:cNvCxnSpPr>
            <a:cxnSpLocks/>
            <a:stCxn id="43" idx="7"/>
            <a:endCxn id="49" idx="2"/>
          </p:cNvCxnSpPr>
          <p:nvPr/>
        </p:nvCxnSpPr>
        <p:spPr>
          <a:xfrm flipV="1">
            <a:off x="4726840" y="2452974"/>
            <a:ext cx="1226407" cy="518338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02049C2C-A6D4-47D0-A713-159F2AE81EBE}"/>
              </a:ext>
            </a:extLst>
          </p:cNvPr>
          <p:cNvCxnSpPr>
            <a:cxnSpLocks/>
            <a:endCxn id="52" idx="2"/>
          </p:cNvCxnSpPr>
          <p:nvPr/>
        </p:nvCxnSpPr>
        <p:spPr>
          <a:xfrm>
            <a:off x="4497760" y="3538948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타원 48">
            <a:extLst>
              <a:ext uri="{FF2B5EF4-FFF2-40B4-BE49-F238E27FC236}">
                <a16:creationId xmlns:a16="http://schemas.microsoft.com/office/drawing/2014/main" id="{FF9C2F7B-05BD-42AE-864B-F63AEB557826}"/>
              </a:ext>
            </a:extLst>
          </p:cNvPr>
          <p:cNvSpPr/>
          <p:nvPr/>
        </p:nvSpPr>
        <p:spPr>
          <a:xfrm>
            <a:off x="5953247" y="223773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7BE748D-418B-46DF-90F1-92C1FE912522}"/>
              </a:ext>
            </a:extLst>
          </p:cNvPr>
          <p:cNvSpPr/>
          <p:nvPr/>
        </p:nvSpPr>
        <p:spPr>
          <a:xfrm>
            <a:off x="5953247" y="276640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F2B839B-6FD0-41A5-A325-9866C0537D82}"/>
              </a:ext>
            </a:extLst>
          </p:cNvPr>
          <p:cNvSpPr/>
          <p:nvPr/>
        </p:nvSpPr>
        <p:spPr>
          <a:xfrm>
            <a:off x="5953247" y="334467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8D2986AB-B5C3-48A0-AE1C-A9A7A4DC15EB}"/>
              </a:ext>
            </a:extLst>
          </p:cNvPr>
          <p:cNvSpPr/>
          <p:nvPr/>
        </p:nvSpPr>
        <p:spPr>
          <a:xfrm>
            <a:off x="5953247" y="389683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B344A52D-E245-49AF-B966-8E5D05C12A8A}"/>
              </a:ext>
            </a:extLst>
          </p:cNvPr>
          <p:cNvCxnSpPr>
            <a:cxnSpLocks/>
            <a:endCxn id="51" idx="2"/>
          </p:cNvCxnSpPr>
          <p:nvPr/>
        </p:nvCxnSpPr>
        <p:spPr>
          <a:xfrm>
            <a:off x="4727029" y="3448223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90432EE4-6B30-4094-A00E-B8F768FFC1E9}"/>
              </a:ext>
            </a:extLst>
          </p:cNvPr>
          <p:cNvCxnSpPr>
            <a:cxnSpLocks/>
          </p:cNvCxnSpPr>
          <p:nvPr/>
        </p:nvCxnSpPr>
        <p:spPr>
          <a:xfrm flipV="1">
            <a:off x="4840161" y="2981644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타원 42">
            <a:extLst>
              <a:ext uri="{FF2B5EF4-FFF2-40B4-BE49-F238E27FC236}">
                <a16:creationId xmlns:a16="http://schemas.microsoft.com/office/drawing/2014/main" id="{28E0FB8F-3CB9-4FDA-BD16-058F1D894146}"/>
              </a:ext>
            </a:extLst>
          </p:cNvPr>
          <p:cNvSpPr/>
          <p:nvPr/>
        </p:nvSpPr>
        <p:spPr>
          <a:xfrm>
            <a:off x="4156560" y="2876608"/>
            <a:ext cx="668124" cy="64667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6A65CB4F-3F46-41F2-8CF5-162E8E566E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4290698"/>
              </p:ext>
            </p:extLst>
          </p:nvPr>
        </p:nvGraphicFramePr>
        <p:xfrm>
          <a:off x="4019542" y="557633"/>
          <a:ext cx="3528392" cy="9045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놀거리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플랜테리어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VR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헤븐리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CGV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0.1548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0.4699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B81C4C5B-D36F-498C-AEF9-FD3BBA7AD43B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ADAE2A3-0585-4E25-9832-79C50FDA8C53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6841F06C-DBBC-43CD-B0EC-1B652C752E78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831EC376-3F78-4249-B61A-A1F6D9B36134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39FB8C81-C93A-4850-B761-8078D81B657F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3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1" name="표 80">
            <a:extLst>
              <a:ext uri="{FF2B5EF4-FFF2-40B4-BE49-F238E27FC236}">
                <a16:creationId xmlns:a16="http://schemas.microsoft.com/office/drawing/2014/main" id="{B7727EC1-4A45-4D30-9CFC-6B0A8DCFBDAA}"/>
              </a:ext>
            </a:extLst>
          </p:cNvPr>
          <p:cNvGraphicFramePr>
            <a:graphicFrameLocks noGrp="1"/>
          </p:cNvGraphicFramePr>
          <p:nvPr/>
        </p:nvGraphicFramePr>
        <p:xfrm>
          <a:off x="5614412" y="4678897"/>
          <a:ext cx="1837908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954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918954">
                  <a:extLst>
                    <a:ext uri="{9D8B030D-6E8A-4147-A177-3AD203B41FA5}">
                      <a16:colId xmlns:a16="http://schemas.microsoft.com/office/drawing/2014/main" val="36197714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85" name="TextBox 84">
            <a:extLst>
              <a:ext uri="{FF2B5EF4-FFF2-40B4-BE49-F238E27FC236}">
                <a16:creationId xmlns:a16="http://schemas.microsoft.com/office/drawing/2014/main" id="{A442E32C-0BC2-4E02-B84A-43DB5386D1A0}"/>
              </a:ext>
            </a:extLst>
          </p:cNvPr>
          <p:cNvSpPr txBox="1"/>
          <p:nvPr/>
        </p:nvSpPr>
        <p:spPr>
          <a:xfrm>
            <a:off x="5421884" y="4304645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5971260-218F-4334-8587-B82532B14F5D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BF3BC754-6A8E-4B98-9E64-1FED3847CFE0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3928C13-7361-4BD3-9C70-F7772586E908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56867FA-6209-431A-B3EF-AA9B62CAB89F}"/>
              </a:ext>
            </a:extLst>
          </p:cNvPr>
          <p:cNvSpPr/>
          <p:nvPr/>
        </p:nvSpPr>
        <p:spPr>
          <a:xfrm rot="486790">
            <a:off x="2251158" y="2911761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0.18254</a:t>
            </a:r>
            <a:endParaRPr lang="ko-KR" altLang="en-US" sz="1200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F8F01D08-7FB8-4C65-9F95-080A04BB5FAA}"/>
              </a:ext>
            </a:extLst>
          </p:cNvPr>
          <p:cNvSpPr/>
          <p:nvPr/>
        </p:nvSpPr>
        <p:spPr>
          <a:xfrm rot="20380655">
            <a:off x="4948267" y="2441622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0.1548</a:t>
            </a:r>
            <a:endParaRPr lang="ko-KR" altLang="en-US" sz="1200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59E864AF-44E4-4888-960E-4133431EE4E6}"/>
              </a:ext>
            </a:extLst>
          </p:cNvPr>
          <p:cNvSpPr/>
          <p:nvPr/>
        </p:nvSpPr>
        <p:spPr>
          <a:xfrm rot="20380655">
            <a:off x="5137774" y="2814087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0.4699</a:t>
            </a:r>
            <a:endParaRPr lang="ko-KR" altLang="en-US" sz="1200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2EF8E758-F2D7-4B31-BD4C-469B628D9FED}"/>
              </a:ext>
            </a:extLst>
          </p:cNvPr>
          <p:cNvSpPr/>
          <p:nvPr/>
        </p:nvSpPr>
        <p:spPr>
          <a:xfrm rot="223847">
            <a:off x="5427203" y="3257424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F7271F60-B4B4-4C1D-8B67-0BED73322EFF}"/>
              </a:ext>
            </a:extLst>
          </p:cNvPr>
          <p:cNvSpPr/>
          <p:nvPr/>
        </p:nvSpPr>
        <p:spPr>
          <a:xfrm rot="906110">
            <a:off x="5352431" y="3678843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FD73973-0782-4613-8C0D-DE169E55102B}"/>
              </a:ext>
            </a:extLst>
          </p:cNvPr>
          <p:cNvSpPr txBox="1"/>
          <p:nvPr/>
        </p:nvSpPr>
        <p:spPr>
          <a:xfrm>
            <a:off x="3727390" y="1464059"/>
            <a:ext cx="467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0.1548 (</a:t>
            </a:r>
            <a:r>
              <a:rPr lang="ko-KR" altLang="en-US" dirty="0" err="1"/>
              <a:t>플랜테리어</a:t>
            </a:r>
            <a:r>
              <a:rPr lang="en-US" altLang="ko-KR" dirty="0"/>
              <a:t>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0170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5CF7047F-D560-4E4C-A6F8-DFA9921CA042}"/>
              </a:ext>
            </a:extLst>
          </p:cNvPr>
          <p:cNvCxnSpPr>
            <a:cxnSpLocks/>
            <a:stCxn id="83" idx="6"/>
            <a:endCxn id="43" idx="2"/>
          </p:cNvCxnSpPr>
          <p:nvPr/>
        </p:nvCxnSpPr>
        <p:spPr>
          <a:xfrm>
            <a:off x="3563888" y="3186362"/>
            <a:ext cx="592672" cy="13585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BAC8E6F-6B61-413B-A8A9-92A869FC837E}"/>
              </a:ext>
            </a:extLst>
          </p:cNvPr>
          <p:cNvCxnSpPr>
            <a:cxnSpLocks/>
            <a:endCxn id="50" idx="2"/>
          </p:cNvCxnSpPr>
          <p:nvPr/>
        </p:nvCxnSpPr>
        <p:spPr>
          <a:xfrm flipV="1">
            <a:off x="4821995" y="2981644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3C1BB47-188C-483C-ADF7-C7E4EE7A7E5F}"/>
              </a:ext>
            </a:extLst>
          </p:cNvPr>
          <p:cNvCxnSpPr>
            <a:cxnSpLocks/>
            <a:stCxn id="43" idx="7"/>
            <a:endCxn id="49" idx="2"/>
          </p:cNvCxnSpPr>
          <p:nvPr/>
        </p:nvCxnSpPr>
        <p:spPr>
          <a:xfrm flipV="1">
            <a:off x="4726840" y="2452974"/>
            <a:ext cx="1226407" cy="518338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02049C2C-A6D4-47D0-A713-159F2AE81EBE}"/>
              </a:ext>
            </a:extLst>
          </p:cNvPr>
          <p:cNvCxnSpPr>
            <a:cxnSpLocks/>
            <a:endCxn id="52" idx="2"/>
          </p:cNvCxnSpPr>
          <p:nvPr/>
        </p:nvCxnSpPr>
        <p:spPr>
          <a:xfrm>
            <a:off x="4497760" y="3538948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타원 48">
            <a:extLst>
              <a:ext uri="{FF2B5EF4-FFF2-40B4-BE49-F238E27FC236}">
                <a16:creationId xmlns:a16="http://schemas.microsoft.com/office/drawing/2014/main" id="{FF9C2F7B-05BD-42AE-864B-F63AEB557826}"/>
              </a:ext>
            </a:extLst>
          </p:cNvPr>
          <p:cNvSpPr/>
          <p:nvPr/>
        </p:nvSpPr>
        <p:spPr>
          <a:xfrm>
            <a:off x="5953247" y="223773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7BE748D-418B-46DF-90F1-92C1FE912522}"/>
              </a:ext>
            </a:extLst>
          </p:cNvPr>
          <p:cNvSpPr/>
          <p:nvPr/>
        </p:nvSpPr>
        <p:spPr>
          <a:xfrm>
            <a:off x="5953247" y="276640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F2B839B-6FD0-41A5-A325-9866C0537D82}"/>
              </a:ext>
            </a:extLst>
          </p:cNvPr>
          <p:cNvSpPr/>
          <p:nvPr/>
        </p:nvSpPr>
        <p:spPr>
          <a:xfrm>
            <a:off x="5953247" y="334467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8D2986AB-B5C3-48A0-AE1C-A9A7A4DC15EB}"/>
              </a:ext>
            </a:extLst>
          </p:cNvPr>
          <p:cNvSpPr/>
          <p:nvPr/>
        </p:nvSpPr>
        <p:spPr>
          <a:xfrm>
            <a:off x="5953247" y="389683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B344A52D-E245-49AF-B966-8E5D05C12A8A}"/>
              </a:ext>
            </a:extLst>
          </p:cNvPr>
          <p:cNvCxnSpPr>
            <a:cxnSpLocks/>
            <a:endCxn id="51" idx="2"/>
          </p:cNvCxnSpPr>
          <p:nvPr/>
        </p:nvCxnSpPr>
        <p:spPr>
          <a:xfrm>
            <a:off x="4727029" y="3448223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90432EE4-6B30-4094-A00E-B8F768FFC1E9}"/>
              </a:ext>
            </a:extLst>
          </p:cNvPr>
          <p:cNvCxnSpPr>
            <a:cxnSpLocks/>
          </p:cNvCxnSpPr>
          <p:nvPr/>
        </p:nvCxnSpPr>
        <p:spPr>
          <a:xfrm flipV="1">
            <a:off x="4840161" y="2981644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타원 42">
            <a:extLst>
              <a:ext uri="{FF2B5EF4-FFF2-40B4-BE49-F238E27FC236}">
                <a16:creationId xmlns:a16="http://schemas.microsoft.com/office/drawing/2014/main" id="{28E0FB8F-3CB9-4FDA-BD16-058F1D894146}"/>
              </a:ext>
            </a:extLst>
          </p:cNvPr>
          <p:cNvSpPr/>
          <p:nvPr/>
        </p:nvSpPr>
        <p:spPr>
          <a:xfrm>
            <a:off x="4156560" y="2876608"/>
            <a:ext cx="668124" cy="64667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6A65CB4F-3F46-41F2-8CF5-162E8E566E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7922977"/>
              </p:ext>
            </p:extLst>
          </p:nvPr>
        </p:nvGraphicFramePr>
        <p:xfrm>
          <a:off x="4019542" y="557633"/>
          <a:ext cx="3528392" cy="9045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놀거리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플랜테리어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VR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헤븐리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CGV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0.1548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0.4699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0.4848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B81C4C5B-D36F-498C-AEF9-FD3BBA7AD43B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ADAE2A3-0585-4E25-9832-79C50FDA8C53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6841F06C-DBBC-43CD-B0EC-1B652C752E78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831EC376-3F78-4249-B61A-A1F6D9B36134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39FB8C81-C93A-4850-B761-8078D81B657F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3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1" name="표 80">
            <a:extLst>
              <a:ext uri="{FF2B5EF4-FFF2-40B4-BE49-F238E27FC236}">
                <a16:creationId xmlns:a16="http://schemas.microsoft.com/office/drawing/2014/main" id="{B7727EC1-4A45-4D30-9CFC-6B0A8DCFBDAA}"/>
              </a:ext>
            </a:extLst>
          </p:cNvPr>
          <p:cNvGraphicFramePr>
            <a:graphicFrameLocks noGrp="1"/>
          </p:cNvGraphicFramePr>
          <p:nvPr/>
        </p:nvGraphicFramePr>
        <p:xfrm>
          <a:off x="5614412" y="4678897"/>
          <a:ext cx="1837908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954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918954">
                  <a:extLst>
                    <a:ext uri="{9D8B030D-6E8A-4147-A177-3AD203B41FA5}">
                      <a16:colId xmlns:a16="http://schemas.microsoft.com/office/drawing/2014/main" val="36197714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85" name="TextBox 84">
            <a:extLst>
              <a:ext uri="{FF2B5EF4-FFF2-40B4-BE49-F238E27FC236}">
                <a16:creationId xmlns:a16="http://schemas.microsoft.com/office/drawing/2014/main" id="{A442E32C-0BC2-4E02-B84A-43DB5386D1A0}"/>
              </a:ext>
            </a:extLst>
          </p:cNvPr>
          <p:cNvSpPr txBox="1"/>
          <p:nvPr/>
        </p:nvSpPr>
        <p:spPr>
          <a:xfrm>
            <a:off x="5421884" y="4304645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5971260-218F-4334-8587-B82532B14F5D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BF3BC754-6A8E-4B98-9E64-1FED3847CFE0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3928C13-7361-4BD3-9C70-F7772586E908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56867FA-6209-431A-B3EF-AA9B62CAB89F}"/>
              </a:ext>
            </a:extLst>
          </p:cNvPr>
          <p:cNvSpPr/>
          <p:nvPr/>
        </p:nvSpPr>
        <p:spPr>
          <a:xfrm rot="486790">
            <a:off x="2251158" y="2911761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0.18254</a:t>
            </a:r>
            <a:endParaRPr lang="ko-KR" altLang="en-US" sz="1200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F8F01D08-7FB8-4C65-9F95-080A04BB5FAA}"/>
              </a:ext>
            </a:extLst>
          </p:cNvPr>
          <p:cNvSpPr/>
          <p:nvPr/>
        </p:nvSpPr>
        <p:spPr>
          <a:xfrm rot="20380655">
            <a:off x="4948267" y="2441622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0.1548</a:t>
            </a:r>
            <a:endParaRPr lang="ko-KR" altLang="en-US" sz="1200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59E864AF-44E4-4888-960E-4133431EE4E6}"/>
              </a:ext>
            </a:extLst>
          </p:cNvPr>
          <p:cNvSpPr/>
          <p:nvPr/>
        </p:nvSpPr>
        <p:spPr>
          <a:xfrm rot="20380655">
            <a:off x="5137774" y="2814087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0.4699</a:t>
            </a:r>
            <a:endParaRPr lang="ko-KR" altLang="en-US" sz="1200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2EF8E758-F2D7-4B31-BD4C-469B628D9FED}"/>
              </a:ext>
            </a:extLst>
          </p:cNvPr>
          <p:cNvSpPr/>
          <p:nvPr/>
        </p:nvSpPr>
        <p:spPr>
          <a:xfrm rot="223847">
            <a:off x="5286139" y="3257424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0.4848</a:t>
            </a:r>
            <a:endParaRPr lang="ko-KR" altLang="en-US" sz="1200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F7271F60-B4B4-4C1D-8B67-0BED73322EFF}"/>
              </a:ext>
            </a:extLst>
          </p:cNvPr>
          <p:cNvSpPr/>
          <p:nvPr/>
        </p:nvSpPr>
        <p:spPr>
          <a:xfrm rot="906110">
            <a:off x="5352431" y="3678843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FD73973-0782-4613-8C0D-DE169E55102B}"/>
              </a:ext>
            </a:extLst>
          </p:cNvPr>
          <p:cNvSpPr txBox="1"/>
          <p:nvPr/>
        </p:nvSpPr>
        <p:spPr>
          <a:xfrm>
            <a:off x="3727390" y="1464059"/>
            <a:ext cx="467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0.1548 (</a:t>
            </a:r>
            <a:r>
              <a:rPr lang="ko-KR" altLang="en-US" dirty="0" err="1"/>
              <a:t>플랜테리어</a:t>
            </a:r>
            <a:r>
              <a:rPr lang="en-US" altLang="ko-KR" dirty="0"/>
              <a:t>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32879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5CF7047F-D560-4E4C-A6F8-DFA9921CA042}"/>
              </a:ext>
            </a:extLst>
          </p:cNvPr>
          <p:cNvCxnSpPr>
            <a:cxnSpLocks/>
            <a:stCxn id="83" idx="6"/>
            <a:endCxn id="43" idx="2"/>
          </p:cNvCxnSpPr>
          <p:nvPr/>
        </p:nvCxnSpPr>
        <p:spPr>
          <a:xfrm>
            <a:off x="3563888" y="3186362"/>
            <a:ext cx="592672" cy="13585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BAC8E6F-6B61-413B-A8A9-92A869FC837E}"/>
              </a:ext>
            </a:extLst>
          </p:cNvPr>
          <p:cNvCxnSpPr>
            <a:cxnSpLocks/>
            <a:endCxn id="50" idx="2"/>
          </p:cNvCxnSpPr>
          <p:nvPr/>
        </p:nvCxnSpPr>
        <p:spPr>
          <a:xfrm flipV="1">
            <a:off x="4821995" y="2981644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3C1BB47-188C-483C-ADF7-C7E4EE7A7E5F}"/>
              </a:ext>
            </a:extLst>
          </p:cNvPr>
          <p:cNvCxnSpPr>
            <a:cxnSpLocks/>
            <a:stCxn id="43" idx="7"/>
            <a:endCxn id="49" idx="2"/>
          </p:cNvCxnSpPr>
          <p:nvPr/>
        </p:nvCxnSpPr>
        <p:spPr>
          <a:xfrm flipV="1">
            <a:off x="4726840" y="2452974"/>
            <a:ext cx="1226407" cy="518338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02049C2C-A6D4-47D0-A713-159F2AE81EBE}"/>
              </a:ext>
            </a:extLst>
          </p:cNvPr>
          <p:cNvCxnSpPr>
            <a:cxnSpLocks/>
            <a:endCxn id="52" idx="2"/>
          </p:cNvCxnSpPr>
          <p:nvPr/>
        </p:nvCxnSpPr>
        <p:spPr>
          <a:xfrm>
            <a:off x="4497760" y="3538948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타원 48">
            <a:extLst>
              <a:ext uri="{FF2B5EF4-FFF2-40B4-BE49-F238E27FC236}">
                <a16:creationId xmlns:a16="http://schemas.microsoft.com/office/drawing/2014/main" id="{FF9C2F7B-05BD-42AE-864B-F63AEB557826}"/>
              </a:ext>
            </a:extLst>
          </p:cNvPr>
          <p:cNvSpPr/>
          <p:nvPr/>
        </p:nvSpPr>
        <p:spPr>
          <a:xfrm>
            <a:off x="5953247" y="223773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7BE748D-418B-46DF-90F1-92C1FE912522}"/>
              </a:ext>
            </a:extLst>
          </p:cNvPr>
          <p:cNvSpPr/>
          <p:nvPr/>
        </p:nvSpPr>
        <p:spPr>
          <a:xfrm>
            <a:off x="5953247" y="276640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F2B839B-6FD0-41A5-A325-9866C0537D82}"/>
              </a:ext>
            </a:extLst>
          </p:cNvPr>
          <p:cNvSpPr/>
          <p:nvPr/>
        </p:nvSpPr>
        <p:spPr>
          <a:xfrm>
            <a:off x="5953247" y="334467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8D2986AB-B5C3-48A0-AE1C-A9A7A4DC15EB}"/>
              </a:ext>
            </a:extLst>
          </p:cNvPr>
          <p:cNvSpPr/>
          <p:nvPr/>
        </p:nvSpPr>
        <p:spPr>
          <a:xfrm>
            <a:off x="5953247" y="389683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B344A52D-E245-49AF-B966-8E5D05C12A8A}"/>
              </a:ext>
            </a:extLst>
          </p:cNvPr>
          <p:cNvCxnSpPr>
            <a:cxnSpLocks/>
            <a:endCxn id="51" idx="2"/>
          </p:cNvCxnSpPr>
          <p:nvPr/>
        </p:nvCxnSpPr>
        <p:spPr>
          <a:xfrm>
            <a:off x="4727029" y="3448223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90432EE4-6B30-4094-A00E-B8F768FFC1E9}"/>
              </a:ext>
            </a:extLst>
          </p:cNvPr>
          <p:cNvCxnSpPr>
            <a:cxnSpLocks/>
          </p:cNvCxnSpPr>
          <p:nvPr/>
        </p:nvCxnSpPr>
        <p:spPr>
          <a:xfrm flipV="1">
            <a:off x="4840161" y="2981644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타원 42">
            <a:extLst>
              <a:ext uri="{FF2B5EF4-FFF2-40B4-BE49-F238E27FC236}">
                <a16:creationId xmlns:a16="http://schemas.microsoft.com/office/drawing/2014/main" id="{28E0FB8F-3CB9-4FDA-BD16-058F1D894146}"/>
              </a:ext>
            </a:extLst>
          </p:cNvPr>
          <p:cNvSpPr/>
          <p:nvPr/>
        </p:nvSpPr>
        <p:spPr>
          <a:xfrm>
            <a:off x="4156560" y="2876608"/>
            <a:ext cx="668124" cy="64667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6A65CB4F-3F46-41F2-8CF5-162E8E566E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404397"/>
              </p:ext>
            </p:extLst>
          </p:nvPr>
        </p:nvGraphicFramePr>
        <p:xfrm>
          <a:off x="4019542" y="557633"/>
          <a:ext cx="3528392" cy="9045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놀거리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플랜테리어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VR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헤븐리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CGV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0.1548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0.4699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0.4848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B81C4C5B-D36F-498C-AEF9-FD3BBA7AD43B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ADAE2A3-0585-4E25-9832-79C50FDA8C53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6841F06C-DBBC-43CD-B0EC-1B652C752E78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831EC376-3F78-4249-B61A-A1F6D9B36134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39FB8C81-C93A-4850-B761-8078D81B657F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3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1" name="표 80">
            <a:extLst>
              <a:ext uri="{FF2B5EF4-FFF2-40B4-BE49-F238E27FC236}">
                <a16:creationId xmlns:a16="http://schemas.microsoft.com/office/drawing/2014/main" id="{B7727EC1-4A45-4D30-9CFC-6B0A8DCFBDAA}"/>
              </a:ext>
            </a:extLst>
          </p:cNvPr>
          <p:cNvGraphicFramePr>
            <a:graphicFrameLocks noGrp="1"/>
          </p:cNvGraphicFramePr>
          <p:nvPr/>
        </p:nvGraphicFramePr>
        <p:xfrm>
          <a:off x="5614412" y="4678897"/>
          <a:ext cx="1837908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954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918954">
                  <a:extLst>
                    <a:ext uri="{9D8B030D-6E8A-4147-A177-3AD203B41FA5}">
                      <a16:colId xmlns:a16="http://schemas.microsoft.com/office/drawing/2014/main" val="36197714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85" name="TextBox 84">
            <a:extLst>
              <a:ext uri="{FF2B5EF4-FFF2-40B4-BE49-F238E27FC236}">
                <a16:creationId xmlns:a16="http://schemas.microsoft.com/office/drawing/2014/main" id="{A442E32C-0BC2-4E02-B84A-43DB5386D1A0}"/>
              </a:ext>
            </a:extLst>
          </p:cNvPr>
          <p:cNvSpPr txBox="1"/>
          <p:nvPr/>
        </p:nvSpPr>
        <p:spPr>
          <a:xfrm>
            <a:off x="5421884" y="4304645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5971260-218F-4334-8587-B82532B14F5D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BF3BC754-6A8E-4B98-9E64-1FED3847CFE0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3928C13-7361-4BD3-9C70-F7772586E908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56867FA-6209-431A-B3EF-AA9B62CAB89F}"/>
              </a:ext>
            </a:extLst>
          </p:cNvPr>
          <p:cNvSpPr/>
          <p:nvPr/>
        </p:nvSpPr>
        <p:spPr>
          <a:xfrm rot="486790">
            <a:off x="2251158" y="2911761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0.18254</a:t>
            </a:r>
            <a:endParaRPr lang="ko-KR" altLang="en-US" sz="1200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F8F01D08-7FB8-4C65-9F95-080A04BB5FAA}"/>
              </a:ext>
            </a:extLst>
          </p:cNvPr>
          <p:cNvSpPr/>
          <p:nvPr/>
        </p:nvSpPr>
        <p:spPr>
          <a:xfrm rot="20380655">
            <a:off x="4948267" y="2441622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0.1548</a:t>
            </a:r>
            <a:endParaRPr lang="ko-KR" altLang="en-US" sz="1200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59E864AF-44E4-4888-960E-4133431EE4E6}"/>
              </a:ext>
            </a:extLst>
          </p:cNvPr>
          <p:cNvSpPr/>
          <p:nvPr/>
        </p:nvSpPr>
        <p:spPr>
          <a:xfrm rot="20380655">
            <a:off x="5137774" y="2814087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0.4699</a:t>
            </a:r>
            <a:endParaRPr lang="ko-KR" altLang="en-US" sz="1200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2EF8E758-F2D7-4B31-BD4C-469B628D9FED}"/>
              </a:ext>
            </a:extLst>
          </p:cNvPr>
          <p:cNvSpPr/>
          <p:nvPr/>
        </p:nvSpPr>
        <p:spPr>
          <a:xfrm rot="223847">
            <a:off x="5286139" y="3257424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0.4848</a:t>
            </a:r>
            <a:endParaRPr lang="ko-KR" altLang="en-US" sz="1200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F7271F60-B4B4-4C1D-8B67-0BED73322EFF}"/>
              </a:ext>
            </a:extLst>
          </p:cNvPr>
          <p:cNvSpPr/>
          <p:nvPr/>
        </p:nvSpPr>
        <p:spPr>
          <a:xfrm rot="906110">
            <a:off x="5352431" y="3678843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FD73973-0782-4613-8C0D-DE169E55102B}"/>
              </a:ext>
            </a:extLst>
          </p:cNvPr>
          <p:cNvSpPr txBox="1"/>
          <p:nvPr/>
        </p:nvSpPr>
        <p:spPr>
          <a:xfrm>
            <a:off x="3727390" y="1464059"/>
            <a:ext cx="467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0.1548 (</a:t>
            </a:r>
            <a:r>
              <a:rPr lang="ko-KR" altLang="en-US" dirty="0" err="1"/>
              <a:t>플랜테리어</a:t>
            </a:r>
            <a:r>
              <a:rPr lang="en-US" altLang="ko-KR" dirty="0"/>
              <a:t>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576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4F15FC2-AE47-4CEF-A2BB-CF25F92C72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12" y="53342"/>
            <a:ext cx="294035" cy="27931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D6288E3-F3F8-4239-ADEE-97287CB73BE0}"/>
              </a:ext>
            </a:extLst>
          </p:cNvPr>
          <p:cNvSpPr/>
          <p:nvPr/>
        </p:nvSpPr>
        <p:spPr>
          <a:xfrm>
            <a:off x="3707904" y="1419622"/>
            <a:ext cx="5256584" cy="777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>
                <a:solidFill>
                  <a:srgbClr val="FF696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Software Tool 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Android Studio – API 21 : Android5.0(</a:t>
            </a:r>
            <a:r>
              <a:rPr lang="en-US" altLang="ko-KR" kern="100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Lolipop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)</a:t>
            </a:r>
            <a:endParaRPr lang="ko-KR" altLang="ko-KR" kern="1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D335E2A-97C7-42B8-9859-492CA370E677}"/>
              </a:ext>
            </a:extLst>
          </p:cNvPr>
          <p:cNvGrpSpPr/>
          <p:nvPr/>
        </p:nvGrpSpPr>
        <p:grpSpPr>
          <a:xfrm>
            <a:off x="1187624" y="1059582"/>
            <a:ext cx="1836894" cy="3156291"/>
            <a:chOff x="1063926" y="1347614"/>
            <a:chExt cx="1836894" cy="315629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B436413-BBCC-4760-88CF-D83D46A36290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1063926" y="1347614"/>
              <a:ext cx="1836894" cy="724133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BC83613B-DCCB-4773-87CB-E0B298827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03648" y="2355726"/>
              <a:ext cx="1494220" cy="2148179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CB294D7-6B0D-4104-9209-6A9CCA812A71}"/>
              </a:ext>
            </a:extLst>
          </p:cNvPr>
          <p:cNvSpPr/>
          <p:nvPr/>
        </p:nvSpPr>
        <p:spPr>
          <a:xfrm>
            <a:off x="3707904" y="2715766"/>
            <a:ext cx="3816424" cy="1176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>
                <a:solidFill>
                  <a:srgbClr val="FF6969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Device Environment 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기기 명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: Galaxy Note Fan Edition 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안드로이드 버전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: 8.0.0</a:t>
            </a:r>
            <a:endParaRPr lang="ko-KR" altLang="ko-KR" kern="1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11A890-19E8-4D6D-9B7D-F71A0C085E63}"/>
              </a:ext>
            </a:extLst>
          </p:cNvPr>
          <p:cNvSpPr txBox="1"/>
          <p:nvPr/>
        </p:nvSpPr>
        <p:spPr>
          <a:xfrm>
            <a:off x="367414" y="24366"/>
            <a:ext cx="2970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Development Environment</a:t>
            </a:r>
          </a:p>
        </p:txBody>
      </p:sp>
    </p:spTree>
    <p:extLst>
      <p:ext uri="{BB962C8B-B14F-4D97-AF65-F5344CB8AC3E}">
        <p14:creationId xmlns:p14="http://schemas.microsoft.com/office/powerpoint/2010/main" val="40575044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29F98632-7398-48F1-A58A-BE18DA057E21}"/>
              </a:ext>
            </a:extLst>
          </p:cNvPr>
          <p:cNvSpPr/>
          <p:nvPr/>
        </p:nvSpPr>
        <p:spPr>
          <a:xfrm>
            <a:off x="1330056" y="2545895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맛집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C5AC654-2C0F-4597-8E7E-C381C78DE3AA}"/>
              </a:ext>
            </a:extLst>
          </p:cNvPr>
          <p:cNvSpPr/>
          <p:nvPr/>
        </p:nvSpPr>
        <p:spPr>
          <a:xfrm>
            <a:off x="77310" y="254589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START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156FE5E-792F-4EE1-BD79-1DD565E5FAFD}"/>
              </a:ext>
            </a:extLst>
          </p:cNvPr>
          <p:cNvSpPr/>
          <p:nvPr/>
        </p:nvSpPr>
        <p:spPr>
          <a:xfrm>
            <a:off x="1330055" y="1069668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카페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3ADAC66-CD39-4C2E-88CE-B31046FADBE0}"/>
              </a:ext>
            </a:extLst>
          </p:cNvPr>
          <p:cNvSpPr/>
          <p:nvPr/>
        </p:nvSpPr>
        <p:spPr>
          <a:xfrm>
            <a:off x="1330055" y="4042590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7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0CE22-2525-46D4-AEB1-EF4A492E87A0}"/>
              </a:ext>
            </a:extLst>
          </p:cNvPr>
          <p:cNvCxnSpPr>
            <a:cxnSpLocks/>
            <a:stCxn id="38" idx="7"/>
            <a:endCxn id="39" idx="2"/>
          </p:cNvCxnSpPr>
          <p:nvPr/>
        </p:nvCxnSpPr>
        <p:spPr>
          <a:xfrm flipV="1">
            <a:off x="630815" y="1379422"/>
            <a:ext cx="699240" cy="1257199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AE65133-0BB8-4882-99E6-FE0BB26B6BF2}"/>
              </a:ext>
            </a:extLst>
          </p:cNvPr>
          <p:cNvCxnSpPr>
            <a:cxnSpLocks/>
            <a:stCxn id="38" idx="5"/>
            <a:endCxn id="41" idx="2"/>
          </p:cNvCxnSpPr>
          <p:nvPr/>
        </p:nvCxnSpPr>
        <p:spPr>
          <a:xfrm>
            <a:off x="630815" y="3074678"/>
            <a:ext cx="699240" cy="1277666"/>
          </a:xfrm>
          <a:prstGeom prst="line">
            <a:avLst/>
          </a:prstGeom>
          <a:ln w="1905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BB87503-B1AA-4473-8E51-42E0896384F8}"/>
              </a:ext>
            </a:extLst>
          </p:cNvPr>
          <p:cNvCxnSpPr>
            <a:cxnSpLocks/>
            <a:stCxn id="38" idx="6"/>
            <a:endCxn id="37" idx="2"/>
          </p:cNvCxnSpPr>
          <p:nvPr/>
        </p:nvCxnSpPr>
        <p:spPr>
          <a:xfrm flipV="1">
            <a:off x="725781" y="2855649"/>
            <a:ext cx="604275" cy="1"/>
          </a:xfrm>
          <a:prstGeom prst="line">
            <a:avLst/>
          </a:prstGeom>
          <a:ln w="1905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7245E8D-ECE2-4D87-A243-7C8EB16C631C}"/>
              </a:ext>
            </a:extLst>
          </p:cNvPr>
          <p:cNvCxnSpPr>
            <a:stCxn id="39" idx="7"/>
          </p:cNvCxnSpPr>
          <p:nvPr/>
        </p:nvCxnSpPr>
        <p:spPr>
          <a:xfrm flipV="1">
            <a:off x="1883560" y="915566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5CC1369-4FC1-4F91-82BD-757E5A52D400}"/>
              </a:ext>
            </a:extLst>
          </p:cNvPr>
          <p:cNvCxnSpPr>
            <a:cxnSpLocks/>
            <a:stCxn id="39" idx="6"/>
          </p:cNvCxnSpPr>
          <p:nvPr/>
        </p:nvCxnSpPr>
        <p:spPr>
          <a:xfrm flipV="1">
            <a:off x="1978526" y="1361610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FF1C36D-CC5A-4FCD-A728-01E4362A0A3F}"/>
              </a:ext>
            </a:extLst>
          </p:cNvPr>
          <p:cNvCxnSpPr>
            <a:cxnSpLocks/>
            <a:stCxn id="39" idx="5"/>
          </p:cNvCxnSpPr>
          <p:nvPr/>
        </p:nvCxnSpPr>
        <p:spPr>
          <a:xfrm>
            <a:off x="1883560" y="1598450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타원 60">
            <a:extLst>
              <a:ext uri="{FF2B5EF4-FFF2-40B4-BE49-F238E27FC236}">
                <a16:creationId xmlns:a16="http://schemas.microsoft.com/office/drawing/2014/main" id="{514646CC-5A98-4B25-B0C4-3B864F57E61A}"/>
              </a:ext>
            </a:extLst>
          </p:cNvPr>
          <p:cNvSpPr/>
          <p:nvPr/>
        </p:nvSpPr>
        <p:spPr>
          <a:xfrm>
            <a:off x="2267744" y="763291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0991C96-B29A-4ED8-B72E-D5DCA3DCA4C2}"/>
              </a:ext>
            </a:extLst>
          </p:cNvPr>
          <p:cNvSpPr/>
          <p:nvPr/>
        </p:nvSpPr>
        <p:spPr>
          <a:xfrm>
            <a:off x="2267744" y="1257008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09B12D-16EB-47C1-BEF4-31A273341B2E}"/>
              </a:ext>
            </a:extLst>
          </p:cNvPr>
          <p:cNvSpPr/>
          <p:nvPr/>
        </p:nvSpPr>
        <p:spPr>
          <a:xfrm>
            <a:off x="2169658" y="1750725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2C3E407-C3AB-4821-B934-7B10AF000FDF}"/>
              </a:ext>
            </a:extLst>
          </p:cNvPr>
          <p:cNvCxnSpPr/>
          <p:nvPr/>
        </p:nvCxnSpPr>
        <p:spPr>
          <a:xfrm flipV="1">
            <a:off x="1883560" y="3896831"/>
            <a:ext cx="384184" cy="244827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452D441-CFC0-416D-9062-1501A2805A47}"/>
              </a:ext>
            </a:extLst>
          </p:cNvPr>
          <p:cNvCxnSpPr>
            <a:cxnSpLocks/>
          </p:cNvCxnSpPr>
          <p:nvPr/>
        </p:nvCxnSpPr>
        <p:spPr>
          <a:xfrm flipV="1">
            <a:off x="1978526" y="4342875"/>
            <a:ext cx="289218" cy="17812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8B435EA-790D-45E0-B8D1-284CE3DDB2B2}"/>
              </a:ext>
            </a:extLst>
          </p:cNvPr>
          <p:cNvCxnSpPr>
            <a:cxnSpLocks/>
          </p:cNvCxnSpPr>
          <p:nvPr/>
        </p:nvCxnSpPr>
        <p:spPr>
          <a:xfrm>
            <a:off x="1883560" y="4579715"/>
            <a:ext cx="312176" cy="220101"/>
          </a:xfrm>
          <a:prstGeom prst="line">
            <a:avLst/>
          </a:prstGeom>
          <a:ln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타원 66">
            <a:extLst>
              <a:ext uri="{FF2B5EF4-FFF2-40B4-BE49-F238E27FC236}">
                <a16:creationId xmlns:a16="http://schemas.microsoft.com/office/drawing/2014/main" id="{E4F4FA19-F479-4314-86D3-C959A29F9035}"/>
              </a:ext>
            </a:extLst>
          </p:cNvPr>
          <p:cNvSpPr/>
          <p:nvPr/>
        </p:nvSpPr>
        <p:spPr>
          <a:xfrm>
            <a:off x="2267744" y="3744556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08F07975-56A7-46E2-B0CA-44750484D5E8}"/>
              </a:ext>
            </a:extLst>
          </p:cNvPr>
          <p:cNvSpPr/>
          <p:nvPr/>
        </p:nvSpPr>
        <p:spPr>
          <a:xfrm>
            <a:off x="2267744" y="4238273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C9BA0615-4D61-4068-8359-E8B770AE7B63}"/>
              </a:ext>
            </a:extLst>
          </p:cNvPr>
          <p:cNvSpPr/>
          <p:nvPr/>
        </p:nvSpPr>
        <p:spPr>
          <a:xfrm>
            <a:off x="2169658" y="4731990"/>
            <a:ext cx="216024" cy="209203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6E94970B-8E01-4DA0-9DB0-ACB3A0079E78}"/>
              </a:ext>
            </a:extLst>
          </p:cNvPr>
          <p:cNvCxnSpPr>
            <a:cxnSpLocks/>
            <a:stCxn id="37" idx="6"/>
            <a:endCxn id="82" idx="2"/>
          </p:cNvCxnSpPr>
          <p:nvPr/>
        </p:nvCxnSpPr>
        <p:spPr>
          <a:xfrm flipV="1">
            <a:off x="1978527" y="2608098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386672A-DF49-49BD-9C8D-72F3EA5CDFA0}"/>
              </a:ext>
            </a:extLst>
          </p:cNvPr>
          <p:cNvCxnSpPr>
            <a:cxnSpLocks/>
            <a:stCxn id="37" idx="7"/>
            <a:endCxn id="78" idx="2"/>
          </p:cNvCxnSpPr>
          <p:nvPr/>
        </p:nvCxnSpPr>
        <p:spPr>
          <a:xfrm flipV="1">
            <a:off x="1883561" y="2079428"/>
            <a:ext cx="1226218" cy="557192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FFA583A-91A6-48B6-8422-1C3F8F581EC4}"/>
              </a:ext>
            </a:extLst>
          </p:cNvPr>
          <p:cNvCxnSpPr>
            <a:cxnSpLocks/>
            <a:stCxn id="37" idx="4"/>
            <a:endCxn id="84" idx="2"/>
          </p:cNvCxnSpPr>
          <p:nvPr/>
        </p:nvCxnSpPr>
        <p:spPr>
          <a:xfrm>
            <a:off x="1654292" y="3165402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51F0984-5BF1-4542-89B8-69D2F4D4D3EE}"/>
              </a:ext>
            </a:extLst>
          </p:cNvPr>
          <p:cNvSpPr/>
          <p:nvPr/>
        </p:nvSpPr>
        <p:spPr>
          <a:xfrm>
            <a:off x="3109779" y="186419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0E99CA8-69FB-4B84-83C9-8068D1BBB02C}"/>
              </a:ext>
            </a:extLst>
          </p:cNvPr>
          <p:cNvSpPr/>
          <p:nvPr/>
        </p:nvSpPr>
        <p:spPr>
          <a:xfrm>
            <a:off x="3109779" y="239286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8F69A2DD-437B-4F79-8C32-9E38B5A1B5ED}"/>
              </a:ext>
            </a:extLst>
          </p:cNvPr>
          <p:cNvSpPr/>
          <p:nvPr/>
        </p:nvSpPr>
        <p:spPr>
          <a:xfrm>
            <a:off x="3109779" y="297112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E094D23-475D-4D01-AA23-823EA7138508}"/>
              </a:ext>
            </a:extLst>
          </p:cNvPr>
          <p:cNvSpPr/>
          <p:nvPr/>
        </p:nvSpPr>
        <p:spPr>
          <a:xfrm>
            <a:off x="3109779" y="3523285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1DEB7DD-5C0A-4916-BA24-2A8CE7C74C30}"/>
              </a:ext>
            </a:extLst>
          </p:cNvPr>
          <p:cNvCxnSpPr>
            <a:cxnSpLocks/>
            <a:stCxn id="37" idx="5"/>
            <a:endCxn id="83" idx="2"/>
          </p:cNvCxnSpPr>
          <p:nvPr/>
        </p:nvCxnSpPr>
        <p:spPr>
          <a:xfrm>
            <a:off x="1883561" y="3074677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58825B5-8052-4091-AF4F-3E3961AFA4F1}"/>
              </a:ext>
            </a:extLst>
          </p:cNvPr>
          <p:cNvCxnSpPr>
            <a:cxnSpLocks/>
          </p:cNvCxnSpPr>
          <p:nvPr/>
        </p:nvCxnSpPr>
        <p:spPr>
          <a:xfrm flipV="1">
            <a:off x="1996693" y="2608098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5CF7047F-D560-4E4C-A6F8-DFA9921CA042}"/>
              </a:ext>
            </a:extLst>
          </p:cNvPr>
          <p:cNvCxnSpPr>
            <a:cxnSpLocks/>
            <a:stCxn id="83" idx="6"/>
            <a:endCxn id="43" idx="2"/>
          </p:cNvCxnSpPr>
          <p:nvPr/>
        </p:nvCxnSpPr>
        <p:spPr>
          <a:xfrm>
            <a:off x="3563888" y="3186362"/>
            <a:ext cx="592672" cy="13585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BAC8E6F-6B61-413B-A8A9-92A869FC837E}"/>
              </a:ext>
            </a:extLst>
          </p:cNvPr>
          <p:cNvCxnSpPr>
            <a:cxnSpLocks/>
            <a:endCxn id="50" idx="2"/>
          </p:cNvCxnSpPr>
          <p:nvPr/>
        </p:nvCxnSpPr>
        <p:spPr>
          <a:xfrm flipV="1">
            <a:off x="4821995" y="2981644"/>
            <a:ext cx="1131252" cy="247551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3C1BB47-188C-483C-ADF7-C7E4EE7A7E5F}"/>
              </a:ext>
            </a:extLst>
          </p:cNvPr>
          <p:cNvCxnSpPr>
            <a:cxnSpLocks/>
            <a:stCxn id="43" idx="7"/>
            <a:endCxn id="49" idx="2"/>
          </p:cNvCxnSpPr>
          <p:nvPr/>
        </p:nvCxnSpPr>
        <p:spPr>
          <a:xfrm flipV="1">
            <a:off x="4726840" y="2452974"/>
            <a:ext cx="1226407" cy="518338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02049C2C-A6D4-47D0-A713-159F2AE81EBE}"/>
              </a:ext>
            </a:extLst>
          </p:cNvPr>
          <p:cNvCxnSpPr>
            <a:cxnSpLocks/>
            <a:endCxn id="52" idx="2"/>
          </p:cNvCxnSpPr>
          <p:nvPr/>
        </p:nvCxnSpPr>
        <p:spPr>
          <a:xfrm>
            <a:off x="4497760" y="3538948"/>
            <a:ext cx="1455487" cy="573120"/>
          </a:xfrm>
          <a:prstGeom prst="line">
            <a:avLst/>
          </a:prstGeom>
          <a:ln w="12700">
            <a:solidFill>
              <a:srgbClr val="FF696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타원 48">
            <a:extLst>
              <a:ext uri="{FF2B5EF4-FFF2-40B4-BE49-F238E27FC236}">
                <a16:creationId xmlns:a16="http://schemas.microsoft.com/office/drawing/2014/main" id="{FF9C2F7B-05BD-42AE-864B-F63AEB557826}"/>
              </a:ext>
            </a:extLst>
          </p:cNvPr>
          <p:cNvSpPr/>
          <p:nvPr/>
        </p:nvSpPr>
        <p:spPr>
          <a:xfrm>
            <a:off x="5953247" y="223773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1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7BE748D-418B-46DF-90F1-92C1FE912522}"/>
              </a:ext>
            </a:extLst>
          </p:cNvPr>
          <p:cNvSpPr/>
          <p:nvPr/>
        </p:nvSpPr>
        <p:spPr>
          <a:xfrm>
            <a:off x="5953247" y="2766407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2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F2B839B-6FD0-41A5-A325-9866C0537D82}"/>
              </a:ext>
            </a:extLst>
          </p:cNvPr>
          <p:cNvSpPr/>
          <p:nvPr/>
        </p:nvSpPr>
        <p:spPr>
          <a:xfrm>
            <a:off x="5953247" y="334467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8D2986AB-B5C3-48A0-AE1C-A9A7A4DC15EB}"/>
              </a:ext>
            </a:extLst>
          </p:cNvPr>
          <p:cNvSpPr/>
          <p:nvPr/>
        </p:nvSpPr>
        <p:spPr>
          <a:xfrm>
            <a:off x="5953247" y="3896831"/>
            <a:ext cx="454109" cy="430474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B344A52D-E245-49AF-B966-8E5D05C12A8A}"/>
              </a:ext>
            </a:extLst>
          </p:cNvPr>
          <p:cNvCxnSpPr>
            <a:cxnSpLocks/>
            <a:endCxn id="51" idx="2"/>
          </p:cNvCxnSpPr>
          <p:nvPr/>
        </p:nvCxnSpPr>
        <p:spPr>
          <a:xfrm>
            <a:off x="4727029" y="3448223"/>
            <a:ext cx="1226218" cy="111685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90432EE4-6B30-4094-A00E-B8F768FFC1E9}"/>
              </a:ext>
            </a:extLst>
          </p:cNvPr>
          <p:cNvCxnSpPr>
            <a:cxnSpLocks/>
          </p:cNvCxnSpPr>
          <p:nvPr/>
        </p:nvCxnSpPr>
        <p:spPr>
          <a:xfrm flipV="1">
            <a:off x="4840161" y="2981644"/>
            <a:ext cx="1113086" cy="247552"/>
          </a:xfrm>
          <a:prstGeom prst="line">
            <a:avLst/>
          </a:prstGeom>
          <a:ln w="12700">
            <a:solidFill>
              <a:srgbClr val="FF696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타원 42">
            <a:extLst>
              <a:ext uri="{FF2B5EF4-FFF2-40B4-BE49-F238E27FC236}">
                <a16:creationId xmlns:a16="http://schemas.microsoft.com/office/drawing/2014/main" id="{28E0FB8F-3CB9-4FDA-BD16-058F1D894146}"/>
              </a:ext>
            </a:extLst>
          </p:cNvPr>
          <p:cNvSpPr/>
          <p:nvPr/>
        </p:nvSpPr>
        <p:spPr>
          <a:xfrm>
            <a:off x="4156560" y="2876608"/>
            <a:ext cx="668124" cy="646677"/>
          </a:xfrm>
          <a:prstGeom prst="ellipse">
            <a:avLst/>
          </a:prstGeom>
          <a:solidFill>
            <a:srgbClr val="FDCFCF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놀거리</a:t>
            </a:r>
            <a:endParaRPr lang="en-US" altLang="ko-KR" sz="800" dirty="0">
              <a:solidFill>
                <a:schemeClr val="tx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6A65CB4F-3F46-41F2-8CF5-162E8E566EA8}"/>
              </a:ext>
            </a:extLst>
          </p:cNvPr>
          <p:cNvGraphicFramePr>
            <a:graphicFrameLocks noGrp="1"/>
          </p:cNvGraphicFramePr>
          <p:nvPr/>
        </p:nvGraphicFramePr>
        <p:xfrm>
          <a:off x="4019542" y="557633"/>
          <a:ext cx="3528392" cy="9045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놀거리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플랜테리어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VR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헤븐리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CGV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0.1548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0.4699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0.4848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Infinite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403883"/>
                  </a:ext>
                </a:extLst>
              </a:tr>
            </a:tbl>
          </a:graphicData>
        </a:graphic>
      </p:graphicFrame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B81C4C5B-D36F-498C-AEF9-FD3BBA7AD43B}"/>
              </a:ext>
            </a:extLst>
          </p:cNvPr>
          <p:cNvCxnSpPr/>
          <p:nvPr/>
        </p:nvCxnSpPr>
        <p:spPr>
          <a:xfrm>
            <a:off x="3632634" y="107325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ADAE2A3-0585-4E25-9832-79C50FDA8C53}"/>
              </a:ext>
            </a:extLst>
          </p:cNvPr>
          <p:cNvSpPr txBox="1"/>
          <p:nvPr/>
        </p:nvSpPr>
        <p:spPr>
          <a:xfrm>
            <a:off x="2906961" y="72643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가게 명</a:t>
            </a:r>
            <a:endParaRPr lang="en-US" altLang="ko-KR" sz="105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6841F06C-DBBC-43CD-B0EC-1B652C752E78}"/>
              </a:ext>
            </a:extLst>
          </p:cNvPr>
          <p:cNvCxnSpPr/>
          <p:nvPr/>
        </p:nvCxnSpPr>
        <p:spPr>
          <a:xfrm>
            <a:off x="3631152" y="846444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831EC376-3F78-4249-B61A-A1F6D9B36134}"/>
              </a:ext>
            </a:extLst>
          </p:cNvPr>
          <p:cNvCxnSpPr/>
          <p:nvPr/>
        </p:nvCxnSpPr>
        <p:spPr>
          <a:xfrm>
            <a:off x="3631152" y="1323153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39FB8C81-C93A-4850-B761-8078D81B657F}"/>
              </a:ext>
            </a:extLst>
          </p:cNvPr>
          <p:cNvSpPr txBox="1"/>
          <p:nvPr/>
        </p:nvSpPr>
        <p:spPr>
          <a:xfrm>
            <a:off x="2886822" y="1193959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/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num>
                        <m:den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𝑓𝑖𝑛𝑒𝑑𝑢𝑠𝑡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ko-KR" sz="800" i="1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den>
                      </m:f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𝑡𝑎𝑔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𝑤𝑒𝑖𝑔h𝑡</m:t>
                      </m:r>
                      <m:r>
                        <a:rPr lang="en-US" altLang="ko-KR" sz="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800" dirty="0"/>
              </a:p>
            </p:txBody>
          </p:sp>
        </mc:Choice>
        <mc:Fallback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FAB7324-B29B-479F-BE7C-E0993C1ED5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2401" y="1205367"/>
                <a:ext cx="1519198" cy="255263"/>
              </a:xfrm>
              <a:prstGeom prst="rect">
                <a:avLst/>
              </a:prstGeom>
              <a:blipFill>
                <a:blip r:embed="rId4"/>
                <a:stretch>
                  <a:fillRect l="-2008" t="-4762" r="-1606" b="-190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1" name="표 80">
            <a:extLst>
              <a:ext uri="{FF2B5EF4-FFF2-40B4-BE49-F238E27FC236}">
                <a16:creationId xmlns:a16="http://schemas.microsoft.com/office/drawing/2014/main" id="{B7727EC1-4A45-4D30-9CFC-6B0A8DCFBD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15674"/>
              </p:ext>
            </p:extLst>
          </p:nvPr>
        </p:nvGraphicFramePr>
        <p:xfrm>
          <a:off x="5614412" y="4678897"/>
          <a:ext cx="3278068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9517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19517">
                  <a:extLst>
                    <a:ext uri="{9D8B030D-6E8A-4147-A177-3AD203B41FA5}">
                      <a16:colId xmlns:a16="http://schemas.microsoft.com/office/drawing/2014/main" val="3619771479"/>
                    </a:ext>
                  </a:extLst>
                </a:gridCol>
                <a:gridCol w="819517">
                  <a:extLst>
                    <a:ext uri="{9D8B030D-6E8A-4147-A177-3AD203B41FA5}">
                      <a16:colId xmlns:a16="http://schemas.microsoft.com/office/drawing/2014/main" val="490117425"/>
                    </a:ext>
                  </a:extLst>
                </a:gridCol>
                <a:gridCol w="819517">
                  <a:extLst>
                    <a:ext uri="{9D8B030D-6E8A-4147-A177-3AD203B41FA5}">
                      <a16:colId xmlns:a16="http://schemas.microsoft.com/office/drawing/2014/main" val="12172767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플랜테리어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END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플랜테리어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END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85" name="TextBox 84">
            <a:extLst>
              <a:ext uri="{FF2B5EF4-FFF2-40B4-BE49-F238E27FC236}">
                <a16:creationId xmlns:a16="http://schemas.microsoft.com/office/drawing/2014/main" id="{A442E32C-0BC2-4E02-B84A-43DB5386D1A0}"/>
              </a:ext>
            </a:extLst>
          </p:cNvPr>
          <p:cNvSpPr txBox="1"/>
          <p:nvPr/>
        </p:nvSpPr>
        <p:spPr>
          <a:xfrm>
            <a:off x="5421884" y="4304645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5971260-218F-4334-8587-B82532B14F5D}"/>
              </a:ext>
            </a:extLst>
          </p:cNvPr>
          <p:cNvCxnSpPr/>
          <p:nvPr/>
        </p:nvCxnSpPr>
        <p:spPr>
          <a:xfrm>
            <a:off x="5241972" y="5036822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BF3BC754-6A8E-4B98-9E64-1FED3847CFE0}"/>
              </a:ext>
            </a:extLst>
          </p:cNvPr>
          <p:cNvSpPr txBox="1"/>
          <p:nvPr/>
        </p:nvSpPr>
        <p:spPr>
          <a:xfrm>
            <a:off x="4572000" y="4912720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3928C13-7361-4BD3-9C70-F7772586E908}"/>
              </a:ext>
            </a:extLst>
          </p:cNvPr>
          <p:cNvSpPr txBox="1"/>
          <p:nvPr/>
        </p:nvSpPr>
        <p:spPr>
          <a:xfrm>
            <a:off x="2769394" y="952127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Connection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56867FA-6209-431A-B3EF-AA9B62CAB89F}"/>
              </a:ext>
            </a:extLst>
          </p:cNvPr>
          <p:cNvSpPr/>
          <p:nvPr/>
        </p:nvSpPr>
        <p:spPr>
          <a:xfrm rot="486790">
            <a:off x="2251158" y="2911761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0.18254</a:t>
            </a:r>
            <a:endParaRPr lang="ko-KR" altLang="en-US" sz="1200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F8F01D08-7FB8-4C65-9F95-080A04BB5FAA}"/>
              </a:ext>
            </a:extLst>
          </p:cNvPr>
          <p:cNvSpPr/>
          <p:nvPr/>
        </p:nvSpPr>
        <p:spPr>
          <a:xfrm rot="20380655">
            <a:off x="4948267" y="2441622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0.1548</a:t>
            </a:r>
            <a:endParaRPr lang="ko-KR" altLang="en-US" sz="1200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59E864AF-44E4-4888-960E-4133431EE4E6}"/>
              </a:ext>
            </a:extLst>
          </p:cNvPr>
          <p:cNvSpPr/>
          <p:nvPr/>
        </p:nvSpPr>
        <p:spPr>
          <a:xfrm rot="20380655">
            <a:off x="5137774" y="2814087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0.4699</a:t>
            </a:r>
            <a:endParaRPr lang="ko-KR" altLang="en-US" sz="1200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2EF8E758-F2D7-4B31-BD4C-469B628D9FED}"/>
              </a:ext>
            </a:extLst>
          </p:cNvPr>
          <p:cNvSpPr/>
          <p:nvPr/>
        </p:nvSpPr>
        <p:spPr>
          <a:xfrm rot="223847">
            <a:off x="5286139" y="3257424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0.4848</a:t>
            </a:r>
            <a:endParaRPr lang="ko-KR" altLang="en-US" sz="1200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F7271F60-B4B4-4C1D-8B67-0BED73322EFF}"/>
              </a:ext>
            </a:extLst>
          </p:cNvPr>
          <p:cNvSpPr/>
          <p:nvPr/>
        </p:nvSpPr>
        <p:spPr>
          <a:xfrm rot="906110">
            <a:off x="5352431" y="3678843"/>
            <a:ext cx="360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inf</a:t>
            </a:r>
            <a:endParaRPr lang="ko-KR" altLang="en-US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FD73973-0782-4613-8C0D-DE169E55102B}"/>
              </a:ext>
            </a:extLst>
          </p:cNvPr>
          <p:cNvSpPr txBox="1"/>
          <p:nvPr/>
        </p:nvSpPr>
        <p:spPr>
          <a:xfrm>
            <a:off x="3727390" y="1464059"/>
            <a:ext cx="467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MINIMUM VALUE : 0.1548 (</a:t>
            </a:r>
            <a:r>
              <a:rPr lang="ko-KR" altLang="en-US" dirty="0" err="1"/>
              <a:t>플랜테리어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CFB4E4FE-28BF-436D-A2E4-1E76F711F385}"/>
              </a:ext>
            </a:extLst>
          </p:cNvPr>
          <p:cNvSpPr/>
          <p:nvPr/>
        </p:nvSpPr>
        <p:spPr>
          <a:xfrm>
            <a:off x="7968125" y="2112366"/>
            <a:ext cx="648471" cy="619507"/>
          </a:xfrm>
          <a:prstGeom prst="ellipse">
            <a:avLst/>
          </a:prstGeom>
          <a:solidFill>
            <a:srgbClr val="FDCFCF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END</a:t>
            </a:r>
          </a:p>
        </p:txBody>
      </p: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4E8728C-74AE-404E-B7FD-FBAA2F43A6AB}"/>
              </a:ext>
            </a:extLst>
          </p:cNvPr>
          <p:cNvCxnSpPr>
            <a:cxnSpLocks/>
            <a:endCxn id="94" idx="2"/>
          </p:cNvCxnSpPr>
          <p:nvPr/>
        </p:nvCxnSpPr>
        <p:spPr>
          <a:xfrm flipV="1">
            <a:off x="6407356" y="2422120"/>
            <a:ext cx="1560769" cy="30854"/>
          </a:xfrm>
          <a:prstGeom prst="line">
            <a:avLst/>
          </a:prstGeom>
          <a:ln w="12700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9" name="그림 98">
            <a:extLst>
              <a:ext uri="{FF2B5EF4-FFF2-40B4-BE49-F238E27FC236}">
                <a16:creationId xmlns:a16="http://schemas.microsoft.com/office/drawing/2014/main" id="{42342F39-8E13-4059-86D6-68115E35AF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8765" y="3199946"/>
            <a:ext cx="1699548" cy="1407269"/>
          </a:xfrm>
          <a:prstGeom prst="rect">
            <a:avLst/>
          </a:prstGeom>
          <a:ln>
            <a:solidFill>
              <a:srgbClr val="FF6969"/>
            </a:solidFill>
          </a:ln>
        </p:spPr>
      </p:pic>
    </p:spTree>
    <p:extLst>
      <p:ext uri="{BB962C8B-B14F-4D97-AF65-F5344CB8AC3E}">
        <p14:creationId xmlns:p14="http://schemas.microsoft.com/office/powerpoint/2010/main" val="16252793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1" y="24366"/>
            <a:ext cx="3644098" cy="369332"/>
            <a:chOff x="3923928" y="1310956"/>
            <a:chExt cx="505683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69617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Problem Solving(Scenario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기반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2EE863-057A-4064-8DE8-700771B9ACE9}"/>
              </a:ext>
            </a:extLst>
          </p:cNvPr>
          <p:cNvSpPr/>
          <p:nvPr/>
        </p:nvSpPr>
        <p:spPr>
          <a:xfrm>
            <a:off x="734291" y="2627605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서울시 행정구역 선택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2628C8-F70D-4730-BE2A-F16663471496}"/>
              </a:ext>
            </a:extLst>
          </p:cNvPr>
          <p:cNvSpPr/>
          <p:nvPr/>
        </p:nvSpPr>
        <p:spPr>
          <a:xfrm>
            <a:off x="734291" y="3540229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선택 구역 내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Tag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기반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Graph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생성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437F5A0-DF8E-4A72-B6FF-2225FF21D6CF}"/>
              </a:ext>
            </a:extLst>
          </p:cNvPr>
          <p:cNvSpPr/>
          <p:nvPr/>
        </p:nvSpPr>
        <p:spPr>
          <a:xfrm>
            <a:off x="734291" y="802357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데이트를 위한 기본 경로 카테고리 선택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3DD8BB-6692-4A2C-B09C-33772B6A0F28}"/>
              </a:ext>
            </a:extLst>
          </p:cNvPr>
          <p:cNvSpPr/>
          <p:nvPr/>
        </p:nvSpPr>
        <p:spPr>
          <a:xfrm>
            <a:off x="748562" y="1714981"/>
            <a:ext cx="2952328" cy="41151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사용자의 취향 기반 </a:t>
            </a:r>
            <a:r>
              <a:rPr lang="en-US" altLang="ko-KR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TAG </a:t>
            </a:r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선택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D83BA49-8B73-43F1-BCA2-2D18EFC23770}"/>
              </a:ext>
            </a:extLst>
          </p:cNvPr>
          <p:cNvSpPr/>
          <p:nvPr/>
        </p:nvSpPr>
        <p:spPr>
          <a:xfrm>
            <a:off x="734291" y="4452853"/>
            <a:ext cx="2952328" cy="411510"/>
          </a:xfrm>
          <a:prstGeom prst="rect">
            <a:avLst/>
          </a:prstGeom>
          <a:solidFill>
            <a:srgbClr val="FFE1E1"/>
          </a:solidFill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최종 데이트 코스 추천</a:t>
            </a: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D27D692A-ADD2-4DD9-9612-1DBACE1D227B}"/>
              </a:ext>
            </a:extLst>
          </p:cNvPr>
          <p:cNvSpPr/>
          <p:nvPr/>
        </p:nvSpPr>
        <p:spPr>
          <a:xfrm>
            <a:off x="2085500" y="1324134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E14B172E-905C-4A30-8CA4-BF0288975872}"/>
              </a:ext>
            </a:extLst>
          </p:cNvPr>
          <p:cNvSpPr/>
          <p:nvPr/>
        </p:nvSpPr>
        <p:spPr>
          <a:xfrm>
            <a:off x="2085500" y="2222562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CA53C0A-D193-4F7A-8A7C-8530549B03DC}"/>
              </a:ext>
            </a:extLst>
          </p:cNvPr>
          <p:cNvSpPr/>
          <p:nvPr/>
        </p:nvSpPr>
        <p:spPr>
          <a:xfrm>
            <a:off x="2085500" y="3131467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33D9D472-B124-43CA-AA6A-5D17038F1473}"/>
              </a:ext>
            </a:extLst>
          </p:cNvPr>
          <p:cNvSpPr/>
          <p:nvPr/>
        </p:nvSpPr>
        <p:spPr>
          <a:xfrm>
            <a:off x="2085500" y="4031393"/>
            <a:ext cx="280241" cy="329108"/>
          </a:xfrm>
          <a:prstGeom prst="downArrow">
            <a:avLst/>
          </a:prstGeom>
          <a:solidFill>
            <a:srgbClr val="FF6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FBC85DB-BD98-4FCA-882A-C64E5554DCF6}"/>
              </a:ext>
            </a:extLst>
          </p:cNvPr>
          <p:cNvGrpSpPr/>
          <p:nvPr/>
        </p:nvGrpSpPr>
        <p:grpSpPr>
          <a:xfrm>
            <a:off x="4067944" y="2352637"/>
            <a:ext cx="4733504" cy="626034"/>
            <a:chOff x="4355976" y="2314588"/>
            <a:chExt cx="4733504" cy="626034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39B86589-0109-4149-ADBB-BC3CB0C46CCD}"/>
                </a:ext>
              </a:extLst>
            </p:cNvPr>
            <p:cNvGrpSpPr/>
            <p:nvPr/>
          </p:nvGrpSpPr>
          <p:grpSpPr>
            <a:xfrm>
              <a:off x="4355976" y="2314588"/>
              <a:ext cx="4608512" cy="626034"/>
              <a:chOff x="3851920" y="2093982"/>
              <a:chExt cx="4608512" cy="626034"/>
            </a:xfrm>
          </p:grpSpPr>
          <p:cxnSp>
            <p:nvCxnSpPr>
              <p:cNvPr id="3" name="직선 연결선 2">
                <a:extLst>
                  <a:ext uri="{FF2B5EF4-FFF2-40B4-BE49-F238E27FC236}">
                    <a16:creationId xmlns:a16="http://schemas.microsoft.com/office/drawing/2014/main" id="{8D1714FF-2688-4FC5-B8A0-21B39A0DD5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51920" y="2387116"/>
                <a:ext cx="4608512" cy="23146"/>
              </a:xfrm>
              <a:prstGeom prst="line">
                <a:avLst/>
              </a:prstGeom>
              <a:ln w="38100">
                <a:solidFill>
                  <a:srgbClr val="FFE1E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A679E108-CD8E-4EBF-822D-6F2AE5E29FD3}"/>
                  </a:ext>
                </a:extLst>
              </p:cNvPr>
              <p:cNvSpPr/>
              <p:nvPr/>
            </p:nvSpPr>
            <p:spPr>
              <a:xfrm>
                <a:off x="5172798" y="2093982"/>
                <a:ext cx="709229" cy="619507"/>
              </a:xfrm>
              <a:prstGeom prst="ellipse">
                <a:avLst/>
              </a:prstGeom>
              <a:solidFill>
                <a:srgbClr val="FF6969"/>
              </a:solidFill>
              <a:ln>
                <a:solidFill>
                  <a:srgbClr val="FF69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800" dirty="0" err="1">
                    <a:solidFill>
                      <a:schemeClr val="bg1"/>
                    </a:solidFill>
                    <a:latin typeface="나눔스퀘어라운드 Light" panose="020B0600000101010101" pitchFamily="50" charset="-127"/>
                    <a:ea typeface="나눔스퀘어라운드 Light" panose="020B0600000101010101" pitchFamily="50" charset="-127"/>
                  </a:rPr>
                  <a:t>스코파더쉐프</a:t>
                </a:r>
                <a:endParaRPr lang="en-US" altLang="ko-KR" sz="800" dirty="0">
                  <a:solidFill>
                    <a:schemeClr val="bg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endParaRPr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D85CDCC8-B5E9-42C3-9C69-5F986B935E4C}"/>
                  </a:ext>
                </a:extLst>
              </p:cNvPr>
              <p:cNvSpPr/>
              <p:nvPr/>
            </p:nvSpPr>
            <p:spPr>
              <a:xfrm>
                <a:off x="4139951" y="2100509"/>
                <a:ext cx="709229" cy="619507"/>
              </a:xfrm>
              <a:prstGeom prst="ellipse">
                <a:avLst/>
              </a:prstGeom>
              <a:solidFill>
                <a:srgbClr val="FF6969"/>
              </a:solidFill>
              <a:ln>
                <a:solidFill>
                  <a:srgbClr val="FF69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>
                    <a:solidFill>
                      <a:schemeClr val="bg1"/>
                    </a:solidFill>
                    <a:latin typeface="나눔스퀘어라운드 Light" panose="020B0600000101010101" pitchFamily="50" charset="-127"/>
                    <a:ea typeface="나눔스퀘어라운드 Light" panose="020B0600000101010101" pitchFamily="50" charset="-127"/>
                  </a:rPr>
                  <a:t>START</a:t>
                </a:r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C7185C86-4D55-49E8-A1F8-C4BC94BC0292}"/>
                  </a:ext>
                </a:extLst>
              </p:cNvPr>
              <p:cNvSpPr/>
              <p:nvPr/>
            </p:nvSpPr>
            <p:spPr>
              <a:xfrm>
                <a:off x="6205645" y="2126491"/>
                <a:ext cx="709229" cy="573109"/>
              </a:xfrm>
              <a:prstGeom prst="ellipse">
                <a:avLst/>
              </a:prstGeom>
              <a:solidFill>
                <a:srgbClr val="FF6969"/>
              </a:solidFill>
              <a:ln>
                <a:solidFill>
                  <a:srgbClr val="FF69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800" dirty="0" err="1">
                    <a:solidFill>
                      <a:schemeClr val="bg1"/>
                    </a:solidFill>
                    <a:latin typeface="나눔스퀘어라운드 Light" panose="020B0600000101010101" pitchFamily="50" charset="-127"/>
                    <a:ea typeface="나눔스퀘어라운드 Light" panose="020B0600000101010101" pitchFamily="50" charset="-127"/>
                  </a:rPr>
                  <a:t>플랜테리어</a:t>
                </a:r>
                <a:endParaRPr lang="en-US" altLang="ko-KR" sz="800" dirty="0">
                  <a:solidFill>
                    <a:schemeClr val="bg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endParaRPr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62315741-C7DE-4C2F-9B58-9F04372B7E09}"/>
                  </a:ext>
                </a:extLst>
              </p:cNvPr>
              <p:cNvSpPr/>
              <p:nvPr/>
            </p:nvSpPr>
            <p:spPr>
              <a:xfrm>
                <a:off x="7248517" y="2126491"/>
                <a:ext cx="709229" cy="573109"/>
              </a:xfrm>
              <a:prstGeom prst="ellipse">
                <a:avLst/>
              </a:prstGeom>
              <a:solidFill>
                <a:srgbClr val="FF6969"/>
              </a:solidFill>
              <a:ln>
                <a:solidFill>
                  <a:srgbClr val="FF69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  <a:latin typeface="나눔스퀘어라운드 Light" panose="020B0600000101010101" pitchFamily="50" charset="-127"/>
                    <a:ea typeface="나눔스퀘어라운드 Light" panose="020B0600000101010101" pitchFamily="50" charset="-127"/>
                  </a:rPr>
                  <a:t>END</a:t>
                </a:r>
              </a:p>
            </p:txBody>
          </p:sp>
        </p:grp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0F8C777D-2C31-4F78-8DBB-708D739AB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95445" y="2487949"/>
              <a:ext cx="294035" cy="279311"/>
            </a:xfrm>
            <a:prstGeom prst="rect">
              <a:avLst/>
            </a:prstGeom>
          </p:spPr>
        </p:pic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278C661-F9E3-4404-B6D2-27F99DAAA817}"/>
              </a:ext>
            </a:extLst>
          </p:cNvPr>
          <p:cNvSpPr/>
          <p:nvPr/>
        </p:nvSpPr>
        <p:spPr>
          <a:xfrm>
            <a:off x="7262137" y="3140919"/>
            <a:ext cx="168001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Result with </a:t>
            </a:r>
            <a:r>
              <a:rPr lang="en-US" altLang="ko-KR" sz="1200" dirty="0">
                <a:solidFill>
                  <a:srgbClr val="FF6969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Array List</a:t>
            </a:r>
            <a:endParaRPr lang="ko-KR" altLang="en-US" sz="1200" dirty="0">
              <a:solidFill>
                <a:srgbClr val="FF6969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F84550B-BA45-4397-AA6E-63AA344B3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495" y="4101193"/>
            <a:ext cx="1704975" cy="971550"/>
          </a:xfrm>
          <a:prstGeom prst="rect">
            <a:avLst/>
          </a:prstGeom>
          <a:ln>
            <a:solidFill>
              <a:srgbClr val="FF6969"/>
            </a:solidFill>
          </a:ln>
        </p:spPr>
      </p:pic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EAB48061-2652-4E2D-917C-C250998141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7869441"/>
              </p:ext>
            </p:extLst>
          </p:nvPr>
        </p:nvGraphicFramePr>
        <p:xfrm>
          <a:off x="5105065" y="1495103"/>
          <a:ext cx="3278068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9517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819517">
                  <a:extLst>
                    <a:ext uri="{9D8B030D-6E8A-4147-A177-3AD203B41FA5}">
                      <a16:colId xmlns:a16="http://schemas.microsoft.com/office/drawing/2014/main" val="3619771479"/>
                    </a:ext>
                  </a:extLst>
                </a:gridCol>
                <a:gridCol w="819517">
                  <a:extLst>
                    <a:ext uri="{9D8B030D-6E8A-4147-A177-3AD203B41FA5}">
                      <a16:colId xmlns:a16="http://schemas.microsoft.com/office/drawing/2014/main" val="490117425"/>
                    </a:ext>
                  </a:extLst>
                </a:gridCol>
                <a:gridCol w="819517">
                  <a:extLst>
                    <a:ext uri="{9D8B030D-6E8A-4147-A177-3AD203B41FA5}">
                      <a16:colId xmlns:a16="http://schemas.microsoft.com/office/drawing/2014/main" val="12172767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플랜테리어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END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플랜테리어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END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null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4DBDD322-9D2B-4FE5-BD79-66B166823284}"/>
              </a:ext>
            </a:extLst>
          </p:cNvPr>
          <p:cNvSpPr txBox="1"/>
          <p:nvPr/>
        </p:nvSpPr>
        <p:spPr>
          <a:xfrm>
            <a:off x="4912537" y="1120851"/>
            <a:ext cx="960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 Array List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11EE117-C1AA-4462-95A2-F1673169388F}"/>
              </a:ext>
            </a:extLst>
          </p:cNvPr>
          <p:cNvCxnSpPr/>
          <p:nvPr/>
        </p:nvCxnSpPr>
        <p:spPr>
          <a:xfrm>
            <a:off x="4732625" y="1853028"/>
            <a:ext cx="372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4E7DC03-0D6F-403D-8FD2-1137134CC9D5}"/>
              </a:ext>
            </a:extLst>
          </p:cNvPr>
          <p:cNvSpPr txBox="1"/>
          <p:nvPr/>
        </p:nvSpPr>
        <p:spPr>
          <a:xfrm>
            <a:off x="4062653" y="1728926"/>
            <a:ext cx="960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sz="10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800335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1637202" cy="369332"/>
            <a:chOff x="3923928" y="1310956"/>
            <a:chExt cx="2271908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191124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Class UML</a:t>
              </a:r>
            </a:p>
          </p:txBody>
        </p:sp>
      </p:grp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733CCBF-5DF0-49E9-81D5-2CA247E2D2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9123924"/>
              </p:ext>
            </p:extLst>
          </p:nvPr>
        </p:nvGraphicFramePr>
        <p:xfrm>
          <a:off x="3053734" y="4443958"/>
          <a:ext cx="201621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fineDustService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API 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통신을 위한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interface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10320AAF-EF69-42C3-BC3A-4B69E47FFF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089320"/>
              </p:ext>
            </p:extLst>
          </p:nvPr>
        </p:nvGraphicFramePr>
        <p:xfrm>
          <a:off x="775202" y="4422160"/>
          <a:ext cx="201621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PopulationService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API 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통신을 위한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interface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5F0B5BCE-5296-4953-8844-D201FE8106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560010"/>
              </p:ext>
            </p:extLst>
          </p:nvPr>
        </p:nvGraphicFramePr>
        <p:xfrm>
          <a:off x="5364088" y="4443958"/>
          <a:ext cx="201621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seoulFineDustService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API 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통신을 위한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interface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D7D28126-89DF-45C3-BD48-7A6CAAC680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600211"/>
              </p:ext>
            </p:extLst>
          </p:nvPr>
        </p:nvGraphicFramePr>
        <p:xfrm>
          <a:off x="1713655" y="2494896"/>
          <a:ext cx="2016218" cy="511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245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 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정보를 담는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1F3E9332-38C2-45B2-9EC6-CECE14B074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968651"/>
              </p:ext>
            </p:extLst>
          </p:nvPr>
        </p:nvGraphicFramePr>
        <p:xfrm>
          <a:off x="4061843" y="2483983"/>
          <a:ext cx="2016218" cy="5332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 Graph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7328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 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선택 그래프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33" name="표 32">
            <a:extLst>
              <a:ext uri="{FF2B5EF4-FFF2-40B4-BE49-F238E27FC236}">
                <a16:creationId xmlns:a16="http://schemas.microsoft.com/office/drawing/2014/main" id="{59507F0E-D98B-43A6-B0C1-0125BF347A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2665890"/>
              </p:ext>
            </p:extLst>
          </p:nvPr>
        </p:nvGraphicFramePr>
        <p:xfrm>
          <a:off x="775202" y="3342040"/>
          <a:ext cx="201621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Population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별 유동인구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ED9C2FC5-E72B-4477-87F4-AF4ED3237A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7812082"/>
              </p:ext>
            </p:extLst>
          </p:nvPr>
        </p:nvGraphicFramePr>
        <p:xfrm>
          <a:off x="6078061" y="1605960"/>
          <a:ext cx="2016218" cy="511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1329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CategoryPriority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카테고리 우선순위 저장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id="{7A7D0E01-E21C-4081-B308-06704F765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5396562"/>
              </p:ext>
            </p:extLst>
          </p:nvPr>
        </p:nvGraphicFramePr>
        <p:xfrm>
          <a:off x="2822635" y="1605960"/>
          <a:ext cx="201621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Place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가게 정보 저장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 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B5039251-C366-4BCD-BDD7-0A6675C9ED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2000938"/>
              </p:ext>
            </p:extLst>
          </p:nvPr>
        </p:nvGraphicFramePr>
        <p:xfrm>
          <a:off x="4231577" y="572368"/>
          <a:ext cx="201621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ResultNode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최종 노드 저장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759F814C-FD2D-43FB-855D-D3A4430AF6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0149857"/>
              </p:ext>
            </p:extLst>
          </p:nvPr>
        </p:nvGraphicFramePr>
        <p:xfrm>
          <a:off x="5364493" y="3376215"/>
          <a:ext cx="201621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SeoulFIneDust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서울시 미세먼지 정보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445B65B0-5E7C-44F4-80CB-8F242D261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3162939"/>
              </p:ext>
            </p:extLst>
          </p:nvPr>
        </p:nvGraphicFramePr>
        <p:xfrm>
          <a:off x="3053734" y="3376215"/>
          <a:ext cx="201621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FineDust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 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별 미세먼지 정보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E85CE804-F6A2-4A1B-ABBE-203731BEC323}"/>
              </a:ext>
            </a:extLst>
          </p:cNvPr>
          <p:cNvCxnSpPr>
            <a:cxnSpLocks/>
            <a:stCxn id="26" idx="0"/>
            <a:endCxn id="33" idx="2"/>
          </p:cNvCxnSpPr>
          <p:nvPr/>
        </p:nvCxnSpPr>
        <p:spPr>
          <a:xfrm flipV="1">
            <a:off x="1783311" y="3861872"/>
            <a:ext cx="0" cy="560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D18183B-9941-4F47-801A-32F47A641ADA}"/>
              </a:ext>
            </a:extLst>
          </p:cNvPr>
          <p:cNvCxnSpPr>
            <a:cxnSpLocks/>
            <a:stCxn id="3" idx="0"/>
            <a:endCxn id="38" idx="2"/>
          </p:cNvCxnSpPr>
          <p:nvPr/>
        </p:nvCxnSpPr>
        <p:spPr>
          <a:xfrm flipV="1">
            <a:off x="4061843" y="3896047"/>
            <a:ext cx="0" cy="547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21833467-4C9C-4DA2-8A6D-6F420F1D8C54}"/>
              </a:ext>
            </a:extLst>
          </p:cNvPr>
          <p:cNvCxnSpPr>
            <a:cxnSpLocks/>
            <a:stCxn id="30" idx="0"/>
            <a:endCxn id="37" idx="2"/>
          </p:cNvCxnSpPr>
          <p:nvPr/>
        </p:nvCxnSpPr>
        <p:spPr>
          <a:xfrm flipV="1">
            <a:off x="6372197" y="3896047"/>
            <a:ext cx="405" cy="547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C32FC017-874C-493E-8B57-7380C85135B1}"/>
              </a:ext>
            </a:extLst>
          </p:cNvPr>
          <p:cNvCxnSpPr>
            <a:endCxn id="31" idx="2"/>
          </p:cNvCxnSpPr>
          <p:nvPr/>
        </p:nvCxnSpPr>
        <p:spPr>
          <a:xfrm flipV="1">
            <a:off x="1783311" y="3006272"/>
            <a:ext cx="938453" cy="335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E7EC346F-C405-4975-938D-6278DFA32F6C}"/>
              </a:ext>
            </a:extLst>
          </p:cNvPr>
          <p:cNvCxnSpPr/>
          <p:nvPr/>
        </p:nvCxnSpPr>
        <p:spPr>
          <a:xfrm flipH="1" flipV="1">
            <a:off x="3053734" y="3017184"/>
            <a:ext cx="1008109" cy="3590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118353B-7667-4845-995B-DB72A54B83D3}"/>
              </a:ext>
            </a:extLst>
          </p:cNvPr>
          <p:cNvCxnSpPr/>
          <p:nvPr/>
        </p:nvCxnSpPr>
        <p:spPr>
          <a:xfrm flipH="1" flipV="1">
            <a:off x="3367484" y="3017184"/>
            <a:ext cx="3004713" cy="324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3C71833B-F2D5-4138-93DA-3DBA0777BF4E}"/>
              </a:ext>
            </a:extLst>
          </p:cNvPr>
          <p:cNvCxnSpPr>
            <a:endCxn id="32" idx="1"/>
          </p:cNvCxnSpPr>
          <p:nvPr/>
        </p:nvCxnSpPr>
        <p:spPr>
          <a:xfrm>
            <a:off x="3729873" y="2750583"/>
            <a:ext cx="3319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CFC4E047-745B-46A1-8030-E5189F80F408}"/>
              </a:ext>
            </a:extLst>
          </p:cNvPr>
          <p:cNvCxnSpPr/>
          <p:nvPr/>
        </p:nvCxnSpPr>
        <p:spPr>
          <a:xfrm flipH="1" flipV="1">
            <a:off x="4663628" y="2125792"/>
            <a:ext cx="288032" cy="358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1AD16B92-1A41-438C-AB72-899057A32F42}"/>
              </a:ext>
            </a:extLst>
          </p:cNvPr>
          <p:cNvCxnSpPr>
            <a:cxnSpLocks/>
          </p:cNvCxnSpPr>
          <p:nvPr/>
        </p:nvCxnSpPr>
        <p:spPr>
          <a:xfrm flipH="1" flipV="1">
            <a:off x="5640533" y="1103112"/>
            <a:ext cx="437528" cy="758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8A26C338-EB76-4407-9F4F-DBCEB998C17B}"/>
              </a:ext>
            </a:extLst>
          </p:cNvPr>
          <p:cNvCxnSpPr/>
          <p:nvPr/>
        </p:nvCxnSpPr>
        <p:spPr>
          <a:xfrm flipV="1">
            <a:off x="3943548" y="1092200"/>
            <a:ext cx="926292" cy="513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D6FB1C52-32C9-43FD-899C-825FA5AE12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7763114"/>
              </p:ext>
            </p:extLst>
          </p:nvPr>
        </p:nvGraphicFramePr>
        <p:xfrm>
          <a:off x="60646" y="502495"/>
          <a:ext cx="1684066" cy="298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4066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2988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Loading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Activity</a:t>
                      </a:r>
                      <a:endParaRPr lang="ko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</a:tbl>
          </a:graphicData>
        </a:graphic>
      </p:graphicFrame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D1CED363-4CD3-4288-A5A3-4BC0E77EF8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697411"/>
              </p:ext>
            </p:extLst>
          </p:nvPr>
        </p:nvGraphicFramePr>
        <p:xfrm>
          <a:off x="60646" y="863347"/>
          <a:ext cx="1684066" cy="298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4066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2988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Tag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Activity</a:t>
                      </a:r>
                      <a:endParaRPr lang="ko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</a:tbl>
          </a:graphicData>
        </a:graphic>
      </p:graphicFrame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465AE841-ACFB-405E-9B87-126C54199A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048179"/>
              </p:ext>
            </p:extLst>
          </p:nvPr>
        </p:nvGraphicFramePr>
        <p:xfrm>
          <a:off x="60646" y="1214864"/>
          <a:ext cx="1684066" cy="298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4066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2988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Main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Activity</a:t>
                      </a:r>
                      <a:endParaRPr lang="ko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</a:tbl>
          </a:graphicData>
        </a:graphic>
      </p:graphicFrame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F426032E-14B8-4680-BD06-9F01523252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237287"/>
              </p:ext>
            </p:extLst>
          </p:nvPr>
        </p:nvGraphicFramePr>
        <p:xfrm>
          <a:off x="65078" y="1571291"/>
          <a:ext cx="1684066" cy="298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4066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2988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Searching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Activity</a:t>
                      </a:r>
                      <a:endParaRPr lang="ko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</a:tbl>
          </a:graphicData>
        </a:graphic>
      </p:graphicFrame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7CEBF9B2-E1FE-4A63-84D7-DC9AFDA4C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856490"/>
              </p:ext>
            </p:extLst>
          </p:nvPr>
        </p:nvGraphicFramePr>
        <p:xfrm>
          <a:off x="60646" y="1911672"/>
          <a:ext cx="1684066" cy="298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4066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2988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Result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Activity</a:t>
                      </a:r>
                      <a:endParaRPr lang="ko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522645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1799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177227" y="2427734"/>
            <a:ext cx="27895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Activity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설명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C4A24E0-25C9-42FC-81FF-E03502569E4D}"/>
              </a:ext>
            </a:extLst>
          </p:cNvPr>
          <p:cNvGrpSpPr/>
          <p:nvPr/>
        </p:nvGrpSpPr>
        <p:grpSpPr>
          <a:xfrm>
            <a:off x="4113381" y="2110869"/>
            <a:ext cx="401560" cy="305708"/>
            <a:chOff x="7175297" y="2202803"/>
            <a:chExt cx="401560" cy="305708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1BD0D9A-0EC5-452D-A0B6-1A0890DA6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15964">
              <a:off x="7271149" y="2202803"/>
              <a:ext cx="305708" cy="305708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43DA3B7F-0E25-4DF4-88B9-E9BFFE7FD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9919">
              <a:off x="7175297" y="2366372"/>
              <a:ext cx="121997" cy="1219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557242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9" y="24366"/>
            <a:ext cx="2077323" cy="369332"/>
            <a:chOff x="3923928" y="1310956"/>
            <a:chExt cx="288265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2521993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LoadingActivity</a:t>
              </a:r>
              <a:endPara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</p:grp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184B63AE-08E2-4D6B-8F75-DC09DFE710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325049"/>
              </p:ext>
            </p:extLst>
          </p:nvPr>
        </p:nvGraphicFramePr>
        <p:xfrm>
          <a:off x="1185715" y="2555808"/>
          <a:ext cx="3309367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9367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2988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</a:rPr>
                        <a:t>Loading</a:t>
                      </a:r>
                      <a:r>
                        <a:rPr lang="ko-KR" altLang="en-US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</a:rPr>
                        <a:t>Activity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  <a:tr h="7416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readTxt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makeCity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fillCityPopulation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06443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7921F7EE-75C4-4886-916D-26EBF8A92016}"/>
              </a:ext>
            </a:extLst>
          </p:cNvPr>
          <p:cNvSpPr txBox="1"/>
          <p:nvPr/>
        </p:nvSpPr>
        <p:spPr>
          <a:xfrm>
            <a:off x="983566" y="3698378"/>
            <a:ext cx="4896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App </a:t>
            </a:r>
            <a:r>
              <a:rPr lang="ko-KR" altLang="en-US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실행 시 데이터를 받아 옴</a:t>
            </a:r>
            <a:endParaRPr lang="en-US" altLang="ko-KR" sz="2000" dirty="0">
              <a:solidFill>
                <a:schemeClr val="tx1"/>
              </a:solidFill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4AED50-6447-4AB3-AAEC-60E8115F07EA}"/>
              </a:ext>
            </a:extLst>
          </p:cNvPr>
          <p:cNvSpPr txBox="1"/>
          <p:nvPr/>
        </p:nvSpPr>
        <p:spPr>
          <a:xfrm>
            <a:off x="958236" y="4133618"/>
            <a:ext cx="44912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App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을 실행하면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 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가장 먼저 실행 되는 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Activity.</a:t>
            </a:r>
          </a:p>
          <a:p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행정구역에 대한 정보를 받아오고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, API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로부터 유동인구에 대한 정보를 받아와 저장하는 역할을 한다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.</a:t>
            </a:r>
          </a:p>
          <a:p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 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08810D0-EEA4-4F77-A06B-D3E3580D5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627534"/>
            <a:ext cx="2404043" cy="4273853"/>
          </a:xfrm>
          <a:prstGeom prst="rect">
            <a:avLst/>
          </a:prstGeom>
          <a:ln>
            <a:solidFill>
              <a:srgbClr val="FDCFCF"/>
            </a:solidFill>
          </a:ln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D449EA7-1A39-4879-A48F-CFBE8AF5F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5983199"/>
              </p:ext>
            </p:extLst>
          </p:nvPr>
        </p:nvGraphicFramePr>
        <p:xfrm>
          <a:off x="2000510" y="1529006"/>
          <a:ext cx="1679775" cy="511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9775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1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 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정보를 담는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FCA36A1-3A56-43AE-B261-2062AFF16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697277"/>
              </p:ext>
            </p:extLst>
          </p:nvPr>
        </p:nvGraphicFramePr>
        <p:xfrm>
          <a:off x="3875396" y="1518036"/>
          <a:ext cx="1679776" cy="5332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9776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 Graph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7328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 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선택 그래프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0A7D2F7E-CA5D-49F7-A13D-08A94242AF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239723"/>
              </p:ext>
            </p:extLst>
          </p:nvPr>
        </p:nvGraphicFramePr>
        <p:xfrm>
          <a:off x="235775" y="1538819"/>
          <a:ext cx="1548077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8077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Population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별 유동인구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6AFE2F30-7C27-4B53-8730-9261D02A0F83}"/>
              </a:ext>
            </a:extLst>
          </p:cNvPr>
          <p:cNvCxnSpPr/>
          <p:nvPr/>
        </p:nvCxnSpPr>
        <p:spPr>
          <a:xfrm>
            <a:off x="1259632" y="2058651"/>
            <a:ext cx="679363" cy="4971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F5F3B8C-9050-4AEB-BA00-108174339F00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2840397" y="2040841"/>
            <a:ext cx="1" cy="514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DFDE9A8A-2736-456E-95B3-88D9ACA4427B}"/>
              </a:ext>
            </a:extLst>
          </p:cNvPr>
          <p:cNvCxnSpPr/>
          <p:nvPr/>
        </p:nvCxnSpPr>
        <p:spPr>
          <a:xfrm flipH="1">
            <a:off x="3740327" y="2058651"/>
            <a:ext cx="996503" cy="4971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8AF54914-7B85-4634-B7C1-C49F5F122F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1331228"/>
              </p:ext>
            </p:extLst>
          </p:nvPr>
        </p:nvGraphicFramePr>
        <p:xfrm>
          <a:off x="1907172" y="694990"/>
          <a:ext cx="1851410" cy="511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1410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 </a:t>
                      </a:r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ArrayList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25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개의 행정구역 </a:t>
                      </a:r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Arraylist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E4BDC84F-826B-444C-87FA-3CCF0365A422}"/>
              </a:ext>
            </a:extLst>
          </p:cNvPr>
          <p:cNvCxnSpPr>
            <a:cxnSpLocks/>
            <a:stCxn id="10" idx="0"/>
            <a:endCxn id="24" idx="2"/>
          </p:cNvCxnSpPr>
          <p:nvPr/>
        </p:nvCxnSpPr>
        <p:spPr>
          <a:xfrm flipH="1" flipV="1">
            <a:off x="2832877" y="1206366"/>
            <a:ext cx="7520" cy="322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937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7" y="24366"/>
            <a:ext cx="1725368" cy="369332"/>
            <a:chOff x="3923928" y="1310956"/>
            <a:chExt cx="239425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2033593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MainActivity</a:t>
              </a:r>
              <a:endPara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</p:grp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184B63AE-08E2-4D6B-8F75-DC09DFE710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144067"/>
              </p:ext>
            </p:extLst>
          </p:nvPr>
        </p:nvGraphicFramePr>
        <p:xfrm>
          <a:off x="1336749" y="2417821"/>
          <a:ext cx="3247822" cy="122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822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</a:rPr>
                        <a:t>Main</a:t>
                      </a:r>
                      <a:r>
                        <a:rPr lang="ko-KR" altLang="en-US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</a:rPr>
                        <a:t>Activity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  <a:tr h="7416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selectCityAlgorithm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computeMaxDistance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computeMaxPopulation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computeWeight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06443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7921F7EE-75C4-4886-916D-26EBF8A92016}"/>
              </a:ext>
            </a:extLst>
          </p:cNvPr>
          <p:cNvSpPr txBox="1"/>
          <p:nvPr/>
        </p:nvSpPr>
        <p:spPr>
          <a:xfrm>
            <a:off x="1480612" y="3738026"/>
            <a:ext cx="29600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en-US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현 위치 입력 </a:t>
            </a:r>
            <a:r>
              <a:rPr lang="en-US" altLang="ko-KR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Activity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4AED50-6447-4AB3-AAEC-60E8115F07EA}"/>
              </a:ext>
            </a:extLst>
          </p:cNvPr>
          <p:cNvSpPr txBox="1"/>
          <p:nvPr/>
        </p:nvSpPr>
        <p:spPr>
          <a:xfrm>
            <a:off x="624437" y="4162721"/>
            <a:ext cx="51588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받아온 행정구역 정보로부터 내 위치와 유동인구 정보 기반으로 가장 좋은 행정구역을 선정해 다음 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Activity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로 넘겨주는 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Activity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F3B5EBF-C650-46CC-9FA1-D20735444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627534"/>
            <a:ext cx="2404042" cy="4273851"/>
          </a:xfrm>
          <a:prstGeom prst="rect">
            <a:avLst/>
          </a:prstGeom>
          <a:ln>
            <a:solidFill>
              <a:srgbClr val="FDCFCF"/>
            </a:solidFill>
          </a:ln>
        </p:spPr>
      </p:pic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B992221-531F-4740-8D99-181D1C1FC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7554260"/>
              </p:ext>
            </p:extLst>
          </p:nvPr>
        </p:nvGraphicFramePr>
        <p:xfrm>
          <a:off x="683568" y="1368443"/>
          <a:ext cx="1851410" cy="511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1410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My Location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119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현재 행정구역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6F38DA0-6C75-4980-8BEF-75F1E32D58B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609273" y="1879819"/>
            <a:ext cx="442447" cy="547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7666C5F-2272-43CC-8C75-B142EF472E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2438868"/>
              </p:ext>
            </p:extLst>
          </p:nvPr>
        </p:nvGraphicFramePr>
        <p:xfrm>
          <a:off x="530468" y="758621"/>
          <a:ext cx="4659962" cy="452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62893335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1044034946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508659322"/>
                    </a:ext>
                  </a:extLst>
                </a:gridCol>
                <a:gridCol w="522668">
                  <a:extLst>
                    <a:ext uri="{9D8B030D-6E8A-4147-A177-3AD203B41FA5}">
                      <a16:colId xmlns:a16="http://schemas.microsoft.com/office/drawing/2014/main" val="11484973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도봉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노원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중랑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성북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은평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종로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동대문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0.1856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0.2583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0.2976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0.4567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10000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0.4299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…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A2C3C1E7-B784-4DF4-8AE8-2948458DCE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409570"/>
              </p:ext>
            </p:extLst>
          </p:nvPr>
        </p:nvGraphicFramePr>
        <p:xfrm>
          <a:off x="3203848" y="1351045"/>
          <a:ext cx="1851410" cy="511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1410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 </a:t>
                      </a:r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ArrayList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25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개의 행정구역 </a:t>
                      </a:r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Arraylist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89B9B5D2-98A4-4E4C-A1F0-0C26C05F9F16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3347865" y="1862421"/>
            <a:ext cx="781688" cy="555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56436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7" y="24366"/>
            <a:ext cx="1603540" cy="369332"/>
            <a:chOff x="3923928" y="1310956"/>
            <a:chExt cx="2225195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186453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TagActivity</a:t>
              </a:r>
              <a:endPara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</p:grp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184B63AE-08E2-4D6B-8F75-DC09DFE710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0032005"/>
              </p:ext>
            </p:extLst>
          </p:nvPr>
        </p:nvGraphicFramePr>
        <p:xfrm>
          <a:off x="1336170" y="2918694"/>
          <a:ext cx="3309367" cy="122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9367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</a:rPr>
                        <a:t>Tag</a:t>
                      </a:r>
                      <a:r>
                        <a:rPr lang="ko-KR" altLang="en-US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</a:rPr>
                        <a:t>Activity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  <a:tr h="7416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selectCityAlgorithm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computeMaxDistance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computeMaxPopulation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computeWeight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06443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7921F7EE-75C4-4886-916D-26EBF8A92016}"/>
              </a:ext>
            </a:extLst>
          </p:cNvPr>
          <p:cNvSpPr txBox="1"/>
          <p:nvPr/>
        </p:nvSpPr>
        <p:spPr>
          <a:xfrm>
            <a:off x="1396841" y="4227934"/>
            <a:ext cx="3175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Tag</a:t>
            </a:r>
            <a:r>
              <a:rPr lang="ko-KR" altLang="en-US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 </a:t>
            </a:r>
            <a:r>
              <a:rPr lang="ko-KR" altLang="en-US" sz="2000" dirty="0" err="1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입력받는</a:t>
            </a:r>
            <a:r>
              <a:rPr lang="ko-KR" altLang="en-US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 </a:t>
            </a:r>
            <a:r>
              <a:rPr lang="en-US" altLang="ko-KR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Activity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4AED50-6447-4AB3-AAEC-60E8115F07EA}"/>
              </a:ext>
            </a:extLst>
          </p:cNvPr>
          <p:cNvSpPr txBox="1"/>
          <p:nvPr/>
        </p:nvSpPr>
        <p:spPr>
          <a:xfrm>
            <a:off x="376746" y="4714530"/>
            <a:ext cx="53651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미세먼지 정보와 사용자가 입력하는 정보를 입력 받는 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Activity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785CD6C-FFA3-42D6-AFE9-B4B3E7729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627534"/>
            <a:ext cx="2452817" cy="4360564"/>
          </a:xfrm>
          <a:prstGeom prst="rect">
            <a:avLst/>
          </a:prstGeom>
          <a:ln>
            <a:solidFill>
              <a:srgbClr val="FDCFCF"/>
            </a:solidFill>
          </a:ln>
        </p:spPr>
      </p:pic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4C3C496C-0162-417C-A408-80518D5362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632450"/>
              </p:ext>
            </p:extLst>
          </p:nvPr>
        </p:nvGraphicFramePr>
        <p:xfrm>
          <a:off x="584782" y="2080413"/>
          <a:ext cx="1440160" cy="511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160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Select City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181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선택 된 행정구역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C16834DE-43D8-44C7-A83C-575C540336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438795"/>
              </p:ext>
            </p:extLst>
          </p:nvPr>
        </p:nvGraphicFramePr>
        <p:xfrm>
          <a:off x="2124075" y="2080413"/>
          <a:ext cx="1533341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3341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Place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가게 정보 저장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 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4731FE79-6612-40BF-BAC9-7F3AE82F32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393378"/>
              </p:ext>
            </p:extLst>
          </p:nvPr>
        </p:nvGraphicFramePr>
        <p:xfrm>
          <a:off x="3748997" y="1475424"/>
          <a:ext cx="201621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SeoulFIneDust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서울시 미세먼지 정보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C161876E-61BB-4B33-B4E8-2EC0824DAA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613723"/>
              </p:ext>
            </p:extLst>
          </p:nvPr>
        </p:nvGraphicFramePr>
        <p:xfrm>
          <a:off x="3753337" y="2081742"/>
          <a:ext cx="2016217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7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FineDust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City 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별 미세먼지 정보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6B066766-1B6E-4554-BBA2-288DEA7A83BB}"/>
              </a:ext>
            </a:extLst>
          </p:cNvPr>
          <p:cNvCxnSpPr/>
          <p:nvPr/>
        </p:nvCxnSpPr>
        <p:spPr>
          <a:xfrm>
            <a:off x="1304862" y="2600245"/>
            <a:ext cx="720080" cy="318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61F6DB1-483B-412D-8BD0-D784EF74F41D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2915379" y="2600245"/>
            <a:ext cx="75474" cy="318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07A74FD-BE25-4E7B-8C72-A8F1487A6F23}"/>
              </a:ext>
            </a:extLst>
          </p:cNvPr>
          <p:cNvCxnSpPr/>
          <p:nvPr/>
        </p:nvCxnSpPr>
        <p:spPr>
          <a:xfrm flipH="1">
            <a:off x="3748997" y="2600245"/>
            <a:ext cx="967019" cy="318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9809FC54-3637-4F3F-A74D-9F02EA2A9DB9}"/>
              </a:ext>
            </a:extLst>
          </p:cNvPr>
          <p:cNvCxnSpPr>
            <a:endCxn id="18" idx="0"/>
          </p:cNvCxnSpPr>
          <p:nvPr/>
        </p:nvCxnSpPr>
        <p:spPr>
          <a:xfrm>
            <a:off x="4757106" y="1995256"/>
            <a:ext cx="4339" cy="86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DAE2DDE1-6CD2-4A06-B645-929AFEFED8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03179"/>
              </p:ext>
            </p:extLst>
          </p:nvPr>
        </p:nvGraphicFramePr>
        <p:xfrm>
          <a:off x="2115766" y="1338366"/>
          <a:ext cx="1533341" cy="518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3341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674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Places Array 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가게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List 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D242A42-A96F-4084-BB47-73A27CC57AA7}"/>
              </a:ext>
            </a:extLst>
          </p:cNvPr>
          <p:cNvCxnSpPr>
            <a:cxnSpLocks/>
            <a:stCxn id="24" idx="2"/>
            <a:endCxn id="15" idx="0"/>
          </p:cNvCxnSpPr>
          <p:nvPr/>
        </p:nvCxnSpPr>
        <p:spPr>
          <a:xfrm>
            <a:off x="2882436" y="1857323"/>
            <a:ext cx="8309" cy="2230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D55FB272-A91D-4387-A984-C1428E97A5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4022534"/>
              </p:ext>
            </p:extLst>
          </p:nvPr>
        </p:nvGraphicFramePr>
        <p:xfrm>
          <a:off x="278723" y="502435"/>
          <a:ext cx="2364168" cy="7570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42">
                  <a:extLst>
                    <a:ext uri="{9D8B030D-6E8A-4147-A177-3AD203B41FA5}">
                      <a16:colId xmlns:a16="http://schemas.microsoft.com/office/drawing/2014/main" val="453994357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942315119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2998425474"/>
                    </a:ext>
                  </a:extLst>
                </a:gridCol>
                <a:gridCol w="591042">
                  <a:extLst>
                    <a:ext uri="{9D8B030D-6E8A-4147-A177-3AD203B41FA5}">
                      <a16:colId xmlns:a16="http://schemas.microsoft.com/office/drawing/2014/main" val="3412402889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56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토끼정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</a:rPr>
                        <a:t>베트남 고향식당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스코파더쉐프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</a:rPr>
                        <a:t>애슐리</a:t>
                      </a:r>
                      <a:endParaRPr lang="ko-KR" altLang="en-US" sz="7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043884"/>
                  </a:ext>
                </a:extLst>
              </a:tr>
              <a:tr h="238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321598"/>
                  </a:ext>
                </a:extLst>
              </a:tr>
            </a:tbl>
          </a:graphicData>
        </a:graphic>
      </p:graphicFrame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B09CA84C-40DB-4B92-AE06-C3563085DCCB}"/>
              </a:ext>
            </a:extLst>
          </p:cNvPr>
          <p:cNvCxnSpPr>
            <a:endCxn id="24" idx="0"/>
          </p:cNvCxnSpPr>
          <p:nvPr/>
        </p:nvCxnSpPr>
        <p:spPr>
          <a:xfrm rot="16200000" flipH="1">
            <a:off x="2533966" y="989896"/>
            <a:ext cx="457394" cy="239545"/>
          </a:xfrm>
          <a:prstGeom prst="bentConnector3">
            <a:avLst>
              <a:gd name="adj1" fmla="val 40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229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1" y="24366"/>
            <a:ext cx="2402476" cy="369332"/>
            <a:chOff x="3923928" y="1310956"/>
            <a:chExt cx="333387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2973209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Searching Activity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E22B2C7E-AA54-467E-B133-31D42C591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656328"/>
            <a:ext cx="2404043" cy="4245059"/>
          </a:xfrm>
          <a:prstGeom prst="rect">
            <a:avLst/>
          </a:prstGeom>
          <a:ln>
            <a:solidFill>
              <a:srgbClr val="FDCFCF"/>
            </a:solidFill>
          </a:ln>
        </p:spPr>
      </p:pic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D4C2459-32CC-40FF-8354-C90CD40621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458777"/>
              </p:ext>
            </p:extLst>
          </p:nvPr>
        </p:nvGraphicFramePr>
        <p:xfrm>
          <a:off x="1691680" y="2502673"/>
          <a:ext cx="3309367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9367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2501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ysClr val="windowText" lastClr="000000"/>
                          </a:solidFill>
                        </a:rPr>
                        <a:t>Searching</a:t>
                      </a:r>
                      <a:r>
                        <a:rPr lang="ko-KR" altLang="en-US" sz="14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sz="1400" b="0" dirty="0">
                          <a:solidFill>
                            <a:sysClr val="windowText" lastClr="000000"/>
                          </a:solidFill>
                        </a:rPr>
                        <a:t>Activity</a:t>
                      </a:r>
                      <a:endParaRPr lang="ko-KR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  <a:tr h="120907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resultGraph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selectCategory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selectPlace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Category_one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Category_two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Category_three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findMinimum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readTxt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printGraph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makeLocation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06443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BD6FEE1F-A85E-489C-8283-DB1AF1E12C54}"/>
              </a:ext>
            </a:extLst>
          </p:cNvPr>
          <p:cNvSpPr txBox="1"/>
          <p:nvPr/>
        </p:nvSpPr>
        <p:spPr>
          <a:xfrm>
            <a:off x="498149" y="4213790"/>
            <a:ext cx="5428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en-US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데이트 장소 선택을 위한 </a:t>
            </a:r>
            <a:r>
              <a:rPr lang="en-US" altLang="ko-KR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Searching Activity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FF2A79-BFA9-4024-94A7-543D7E38BE04}"/>
              </a:ext>
            </a:extLst>
          </p:cNvPr>
          <p:cNvSpPr txBox="1"/>
          <p:nvPr/>
        </p:nvSpPr>
        <p:spPr>
          <a:xfrm>
            <a:off x="489482" y="4595914"/>
            <a:ext cx="54287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입력된 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Tag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와 미세먼지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, 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행정구역 정보를 바탕으로 데이트 장소 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Node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를 선택하고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, 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최종 루트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 Graph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를 그리기 위한 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Activity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이다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. 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25115DC9-6D10-433D-B2B7-5F31E069FC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950897"/>
              </p:ext>
            </p:extLst>
          </p:nvPr>
        </p:nvGraphicFramePr>
        <p:xfrm>
          <a:off x="428197" y="1642215"/>
          <a:ext cx="1533341" cy="518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3341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674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Places Array 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가게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List </a:t>
                      </a:r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D8F0A378-5F44-4CF2-BCA1-6352B464C2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012551"/>
              </p:ext>
            </p:extLst>
          </p:nvPr>
        </p:nvGraphicFramePr>
        <p:xfrm>
          <a:off x="2138101" y="1646006"/>
          <a:ext cx="2016218" cy="511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1329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CategoryPriority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카테고리 우선순위 저장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5252754-E39B-4F04-B9AD-17BB6150C2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093283"/>
              </p:ext>
            </p:extLst>
          </p:nvPr>
        </p:nvGraphicFramePr>
        <p:xfrm>
          <a:off x="4309111" y="1641778"/>
          <a:ext cx="151216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216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ResultNode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최종 노드 저장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class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517E6ECF-F854-4326-B926-FCFEA51595F2}"/>
              </a:ext>
            </a:extLst>
          </p:cNvPr>
          <p:cNvCxnSpPr/>
          <p:nvPr/>
        </p:nvCxnSpPr>
        <p:spPr>
          <a:xfrm>
            <a:off x="1259632" y="2157382"/>
            <a:ext cx="864443" cy="345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83724DD9-3142-4BC3-8ED0-EE2ACFA5D7A5}"/>
              </a:ext>
            </a:extLst>
          </p:cNvPr>
          <p:cNvCxnSpPr/>
          <p:nvPr/>
        </p:nvCxnSpPr>
        <p:spPr>
          <a:xfrm>
            <a:off x="3203848" y="2157382"/>
            <a:ext cx="0" cy="345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8B34BAB-3020-497F-934E-0FF77EF250FF}"/>
              </a:ext>
            </a:extLst>
          </p:cNvPr>
          <p:cNvCxnSpPr/>
          <p:nvPr/>
        </p:nvCxnSpPr>
        <p:spPr>
          <a:xfrm flipH="1">
            <a:off x="4355976" y="2157382"/>
            <a:ext cx="792088" cy="345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737D3769-0E14-4F6A-B96D-1474EF3538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4733607"/>
              </p:ext>
            </p:extLst>
          </p:nvPr>
        </p:nvGraphicFramePr>
        <p:xfrm>
          <a:off x="2138101" y="1018945"/>
          <a:ext cx="2016218" cy="511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1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1329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CategoryPriority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 </a:t>
                      </a:r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Arraylist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카테고리 우선순위 확정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EFAC92E-D13A-4F25-8EE6-9123C4CA9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539067"/>
              </p:ext>
            </p:extLst>
          </p:nvPr>
        </p:nvGraphicFramePr>
        <p:xfrm>
          <a:off x="4309111" y="1010489"/>
          <a:ext cx="151216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216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ResultNode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 </a:t>
                      </a:r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ArrayList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최종 노드들 저장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722FF99-5786-4BE8-BB14-925404E23203}"/>
              </a:ext>
            </a:extLst>
          </p:cNvPr>
          <p:cNvCxnSpPr>
            <a:endCxn id="15" idx="0"/>
          </p:cNvCxnSpPr>
          <p:nvPr/>
        </p:nvCxnSpPr>
        <p:spPr>
          <a:xfrm>
            <a:off x="3146210" y="1530321"/>
            <a:ext cx="0" cy="1156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2B710646-4A5A-4C24-BD99-8690220E07AB}"/>
              </a:ext>
            </a:extLst>
          </p:cNvPr>
          <p:cNvCxnSpPr>
            <a:endCxn id="17" idx="0"/>
          </p:cNvCxnSpPr>
          <p:nvPr/>
        </p:nvCxnSpPr>
        <p:spPr>
          <a:xfrm>
            <a:off x="5065195" y="1530321"/>
            <a:ext cx="0" cy="1114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90151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8" y="24366"/>
            <a:ext cx="3751563" cy="369332"/>
            <a:chOff x="3923928" y="1310956"/>
            <a:chExt cx="5205955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84529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ResultActivity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 &amp; </a:t>
              </a:r>
              <a:r>
                <a:rPr lang="en-US" altLang="ko-KR" sz="18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popupActivity</a:t>
              </a:r>
              <a:endPara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</p:grp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184B63AE-08E2-4D6B-8F75-DC09DFE710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1527038"/>
              </p:ext>
            </p:extLst>
          </p:nvPr>
        </p:nvGraphicFramePr>
        <p:xfrm>
          <a:off x="1480976" y="1768042"/>
          <a:ext cx="330936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9367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</a:rPr>
                        <a:t>Result Activity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  <a:tr h="7416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onCreate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06443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7921F7EE-75C4-4886-916D-26EBF8A92016}"/>
              </a:ext>
            </a:extLst>
          </p:cNvPr>
          <p:cNvSpPr txBox="1"/>
          <p:nvPr/>
        </p:nvSpPr>
        <p:spPr>
          <a:xfrm>
            <a:off x="384232" y="4218392"/>
            <a:ext cx="5535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en-US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최종 </a:t>
            </a:r>
            <a:r>
              <a:rPr lang="en-US" altLang="ko-KR" sz="2000" dirty="0" err="1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resultNode</a:t>
            </a:r>
            <a:r>
              <a:rPr lang="en-US" altLang="ko-KR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 list</a:t>
            </a:r>
            <a:r>
              <a:rPr lang="ko-KR" altLang="en-US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를 받아 띄우는 </a:t>
            </a:r>
            <a:r>
              <a:rPr lang="en-US" altLang="ko-KR" sz="2000" dirty="0">
                <a:solidFill>
                  <a:schemeClr val="tx1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Activity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4AED50-6447-4AB3-AAEC-60E8115F07EA}"/>
              </a:ext>
            </a:extLst>
          </p:cNvPr>
          <p:cNvSpPr txBox="1"/>
          <p:nvPr/>
        </p:nvSpPr>
        <p:spPr>
          <a:xfrm>
            <a:off x="314393" y="4618502"/>
            <a:ext cx="57789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계산된 최적 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Node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들이 담긴 </a:t>
            </a:r>
            <a:r>
              <a:rPr lang="en-US" altLang="ko-KR" sz="1400" dirty="0" err="1">
                <a:latin typeface="중앙중고딕" panose="020B0600000000000000" pitchFamily="50" charset="-127"/>
                <a:ea typeface="중앙중고딕" panose="020B0600000000000000" pitchFamily="50" charset="-127"/>
              </a:rPr>
              <a:t>ArrayList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를 받아와 화면에 띄워주는 역할</a:t>
            </a:r>
            <a:endParaRPr lang="en-US" altLang="ko-KR" sz="14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A9E3E19-EB1A-4925-B8CA-C34682172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627534"/>
            <a:ext cx="2452817" cy="4360564"/>
          </a:xfrm>
          <a:prstGeom prst="rect">
            <a:avLst/>
          </a:prstGeom>
          <a:ln>
            <a:solidFill>
              <a:srgbClr val="FDCFCF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22176793-26F5-4020-93D7-746CC79C4E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56" t="37155" r="15156" b="37400"/>
          <a:stretch/>
        </p:blipFill>
        <p:spPr>
          <a:xfrm>
            <a:off x="7596336" y="3981592"/>
            <a:ext cx="1469296" cy="953732"/>
          </a:xfrm>
          <a:prstGeom prst="rect">
            <a:avLst/>
          </a:prstGeom>
          <a:ln>
            <a:solidFill>
              <a:srgbClr val="FDCFCF"/>
            </a:solidFill>
          </a:ln>
        </p:spPr>
      </p:pic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F09C07B0-7C7F-4620-A7E6-F1A94554CB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8485250"/>
              </p:ext>
            </p:extLst>
          </p:nvPr>
        </p:nvGraphicFramePr>
        <p:xfrm>
          <a:off x="1464203" y="3157034"/>
          <a:ext cx="3309367" cy="1071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9367">
                  <a:extLst>
                    <a:ext uri="{9D8B030D-6E8A-4147-A177-3AD203B41FA5}">
                      <a16:colId xmlns:a16="http://schemas.microsoft.com/office/drawing/2014/main" val="3358088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</a:rPr>
                        <a:t>popup Activity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01952"/>
                  </a:ext>
                </a:extLst>
              </a:tr>
              <a:tr h="58968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mOnClose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onTouchEvent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onBackPressed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064433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3941B208-F281-4C44-A7D0-E6B881CEEE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2064567"/>
              </p:ext>
            </p:extLst>
          </p:nvPr>
        </p:nvGraphicFramePr>
        <p:xfrm>
          <a:off x="2370481" y="733761"/>
          <a:ext cx="1512168" cy="519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2168">
                  <a:extLst>
                    <a:ext uri="{9D8B030D-6E8A-4147-A177-3AD203B41FA5}">
                      <a16:colId xmlns:a16="http://schemas.microsoft.com/office/drawing/2014/main" val="3982380104"/>
                    </a:ext>
                  </a:extLst>
                </a:gridCol>
              </a:tblGrid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ResultNode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 </a:t>
                      </a:r>
                      <a:r>
                        <a:rPr lang="en-US" altLang="ko-KR" sz="1050" b="0" dirty="0" err="1">
                          <a:solidFill>
                            <a:sysClr val="windowText" lastClr="000000"/>
                          </a:solidFill>
                          <a:latin typeface="+mn-lt"/>
                        </a:rPr>
                        <a:t>ArrayList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93719"/>
                  </a:ext>
                </a:extLst>
              </a:tr>
              <a:tr h="2599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최종 노드들 저장 </a:t>
                      </a:r>
                      <a:r>
                        <a:rPr lang="en-US" altLang="ko-KR" sz="1050" b="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list</a:t>
                      </a:r>
                      <a:endParaRPr lang="ko-KR" altLang="en-US" sz="1050" b="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5012"/>
                  </a:ext>
                </a:extLst>
              </a:tr>
            </a:tbl>
          </a:graphicData>
        </a:graphic>
      </p:graphicFrame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087BBFBA-E3F9-45AB-9F52-9F68A1FDBED9}"/>
              </a:ext>
            </a:extLst>
          </p:cNvPr>
          <p:cNvCxnSpPr>
            <a:cxnSpLocks/>
            <a:stCxn id="12" idx="2"/>
            <a:endCxn id="11" idx="0"/>
          </p:cNvCxnSpPr>
          <p:nvPr/>
        </p:nvCxnSpPr>
        <p:spPr>
          <a:xfrm>
            <a:off x="3126565" y="1253593"/>
            <a:ext cx="9094" cy="514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031870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2501862" cy="369332"/>
            <a:chOff x="3923928" y="1310956"/>
            <a:chExt cx="347177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3111116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Problem &amp; Solving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EC5C8FB1-E59B-4CC3-8D0C-FAB0518800F6}"/>
              </a:ext>
            </a:extLst>
          </p:cNvPr>
          <p:cNvSpPr txBox="1"/>
          <p:nvPr/>
        </p:nvSpPr>
        <p:spPr>
          <a:xfrm>
            <a:off x="-34071" y="2192255"/>
            <a:ext cx="35283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en-US" altLang="ko-KR" b="1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City Select</a:t>
            </a:r>
            <a:r>
              <a:rPr lang="ko-KR" altLang="en-US" b="1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시</a:t>
            </a:r>
            <a:r>
              <a:rPr lang="en-US" altLang="ko-KR" b="1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, </a:t>
            </a:r>
          </a:p>
          <a:p>
            <a:pPr algn="ctr"/>
            <a:r>
              <a:rPr lang="en-US" altLang="ko-KR" b="1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Weight </a:t>
            </a:r>
            <a:r>
              <a:rPr lang="ko-KR" altLang="en-US" b="1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결정 문제</a:t>
            </a:r>
            <a:endParaRPr lang="en-US" altLang="ko-KR" b="1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916DDD4-4116-4312-B4BD-00BFCAAA5BEC}"/>
              </a:ext>
            </a:extLst>
          </p:cNvPr>
          <p:cNvCxnSpPr>
            <a:cxnSpLocks/>
          </p:cNvCxnSpPr>
          <p:nvPr/>
        </p:nvCxnSpPr>
        <p:spPr>
          <a:xfrm>
            <a:off x="3347864" y="1707654"/>
            <a:ext cx="0" cy="1944216"/>
          </a:xfrm>
          <a:prstGeom prst="line">
            <a:avLst/>
          </a:prstGeom>
          <a:ln w="28575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8A115B80-906F-428F-B34E-EF5D4EFAE2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846" y="1476536"/>
            <a:ext cx="294035" cy="279311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ABC515C3-2438-47C9-883C-5BE7AD06B5A7}"/>
              </a:ext>
            </a:extLst>
          </p:cNvPr>
          <p:cNvGrpSpPr/>
          <p:nvPr/>
        </p:nvGrpSpPr>
        <p:grpSpPr>
          <a:xfrm>
            <a:off x="3347863" y="1502532"/>
            <a:ext cx="6115241" cy="2186082"/>
            <a:chOff x="3641335" y="1619676"/>
            <a:chExt cx="6115241" cy="2186082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13F95170-02CC-40FF-922A-F5287763418E}"/>
                </a:ext>
              </a:extLst>
            </p:cNvPr>
            <p:cNvGrpSpPr/>
            <p:nvPr/>
          </p:nvGrpSpPr>
          <p:grpSpPr>
            <a:xfrm>
              <a:off x="3814735" y="1619676"/>
              <a:ext cx="5941841" cy="1799486"/>
              <a:chOff x="3814735" y="1619676"/>
              <a:chExt cx="5941841" cy="1799486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A439BB6-7D67-4FCF-A0A3-B2539E4DDA80}"/>
                  </a:ext>
                </a:extLst>
              </p:cNvPr>
              <p:cNvSpPr txBox="1"/>
              <p:nvPr/>
            </p:nvSpPr>
            <p:spPr>
              <a:xfrm>
                <a:off x="3814735" y="1626432"/>
                <a:ext cx="432048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defRPr sz="2400" b="0">
                    <a:ln>
                      <a:solidFill>
                        <a:schemeClr val="bg2">
                          <a:lumMod val="25000"/>
                          <a:alpha val="1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defRPr>
                </a:lvl1pPr>
              </a:lstStyle>
              <a:p>
                <a:pPr algn="ctr"/>
                <a:r>
                  <a:rPr lang="ko-KR" altLang="en-US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유동인구와 거리는 단위 수가 다르다</a:t>
                </a:r>
                <a:r>
                  <a:rPr lang="en-US" altLang="ko-KR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.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F63F3D5-1089-4BA8-8419-56ED755FDC5F}"/>
                  </a:ext>
                </a:extLst>
              </p:cNvPr>
              <p:cNvSpPr txBox="1"/>
              <p:nvPr/>
            </p:nvSpPr>
            <p:spPr>
              <a:xfrm>
                <a:off x="3849491" y="2000743"/>
                <a:ext cx="432048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defRPr sz="2400" b="0">
                    <a:ln>
                      <a:solidFill>
                        <a:schemeClr val="bg2">
                          <a:lumMod val="25000"/>
                          <a:alpha val="1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defRPr>
                </a:lvl1pPr>
              </a:lstStyle>
              <a:p>
                <a:pPr algn="ctr"/>
                <a:r>
                  <a:rPr lang="ko-KR" altLang="en-US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내 현재 위치에 대한 가중치가 너무 크다</a:t>
                </a:r>
                <a:r>
                  <a:rPr lang="en-US" altLang="ko-KR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.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5285F33-54E8-4E67-B6EE-A6A56C8A1CF6}"/>
                  </a:ext>
                </a:extLst>
              </p:cNvPr>
              <p:cNvSpPr txBox="1"/>
              <p:nvPr/>
            </p:nvSpPr>
            <p:spPr>
              <a:xfrm>
                <a:off x="5436096" y="1619676"/>
                <a:ext cx="432048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defRPr sz="2400" b="0">
                    <a:ln>
                      <a:solidFill>
                        <a:schemeClr val="bg2">
                          <a:lumMod val="25000"/>
                          <a:alpha val="1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defRPr>
                </a:lvl1pPr>
              </a:lstStyle>
              <a:p>
                <a:pPr algn="ctr"/>
                <a:r>
                  <a:rPr lang="en-US" altLang="ko-KR" sz="16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&amp;</a:t>
                </a:r>
              </a:p>
            </p:txBody>
          </p:sp>
          <p:sp>
            <p:nvSpPr>
              <p:cNvPr id="7" name="화살표: 아래쪽 6">
                <a:extLst>
                  <a:ext uri="{FF2B5EF4-FFF2-40B4-BE49-F238E27FC236}">
                    <a16:creationId xmlns:a16="http://schemas.microsoft.com/office/drawing/2014/main" id="{DB6A561F-C4C1-4136-BBB8-6EC1FF99F318}"/>
                  </a:ext>
                </a:extLst>
              </p:cNvPr>
              <p:cNvSpPr/>
              <p:nvPr/>
            </p:nvSpPr>
            <p:spPr>
              <a:xfrm>
                <a:off x="5958522" y="2430471"/>
                <a:ext cx="334176" cy="504055"/>
              </a:xfrm>
              <a:prstGeom prst="downArrow">
                <a:avLst/>
              </a:prstGeom>
              <a:solidFill>
                <a:srgbClr val="FDCFCF"/>
              </a:solidFill>
              <a:ln>
                <a:solidFill>
                  <a:srgbClr val="FDCFC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중앙중고딕" panose="020B0600000000000000" pitchFamily="50" charset="-127"/>
                  <a:ea typeface="중앙중고딕" panose="020B0600000000000000" pitchFamily="50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31350BD-0B39-4216-977C-81E75F469FA1}"/>
                  </a:ext>
                </a:extLst>
              </p:cNvPr>
              <p:cNvSpPr txBox="1"/>
              <p:nvPr/>
            </p:nvSpPr>
            <p:spPr>
              <a:xfrm>
                <a:off x="4193080" y="3111385"/>
                <a:ext cx="410445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defRPr sz="2400" b="0">
                    <a:ln>
                      <a:solidFill>
                        <a:schemeClr val="bg2">
                          <a:lumMod val="25000"/>
                          <a:alpha val="1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defRPr>
                </a:lvl1pPr>
              </a:lstStyle>
              <a:p>
                <a:pPr algn="ctr"/>
                <a:r>
                  <a:rPr lang="en-US" altLang="ko-KR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(</a:t>
                </a:r>
                <a:r>
                  <a:rPr lang="ko-KR" altLang="en-US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유동인구 </a:t>
                </a:r>
                <a:r>
                  <a:rPr lang="en-US" altLang="ko-KR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/ Max</a:t>
                </a:r>
                <a:r>
                  <a:rPr lang="ko-KR" altLang="en-US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 유동인구</a:t>
                </a:r>
                <a:r>
                  <a:rPr lang="en-US" altLang="ko-KR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)</a:t>
                </a:r>
                <a:r>
                  <a:rPr lang="ko-KR" altLang="en-US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 </a:t>
                </a:r>
                <a:r>
                  <a:rPr lang="en-US" altLang="ko-KR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&amp; (</a:t>
                </a:r>
                <a:r>
                  <a:rPr lang="ko-KR" altLang="en-US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거리 </a:t>
                </a:r>
                <a:r>
                  <a:rPr lang="en-US" altLang="ko-KR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/ Max </a:t>
                </a:r>
                <a:r>
                  <a:rPr lang="ko-KR" altLang="en-US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거리</a:t>
                </a:r>
                <a:r>
                  <a:rPr lang="en-US" altLang="ko-KR" sz="1400" dirty="0">
                    <a:latin typeface="중앙중고딕" panose="020B0600000000000000" pitchFamily="50" charset="-127"/>
                    <a:ea typeface="중앙중고딕" panose="020B0600000000000000" pitchFamily="50" charset="-127"/>
                  </a:rPr>
                  <a:t>)</a:t>
                </a: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634DDE4-9AB3-4760-9852-FC7E7EEF0C8F}"/>
                </a:ext>
              </a:extLst>
            </p:cNvPr>
            <p:cNvSpPr txBox="1"/>
            <p:nvPr/>
          </p:nvSpPr>
          <p:spPr>
            <a:xfrm>
              <a:off x="3641335" y="3497981"/>
              <a:ext cx="49685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pPr algn="ctr"/>
              <a:r>
                <a:rPr lang="ko-KR" altLang="en-US" sz="1400" dirty="0"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거리와 유동인구에 대한 </a:t>
              </a:r>
              <a:r>
                <a:rPr lang="en-US" altLang="ko-KR" sz="1400" dirty="0"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Weight</a:t>
              </a:r>
              <a:r>
                <a:rPr lang="ko-KR" altLang="en-US" sz="1400" dirty="0"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을 다르게 </a:t>
              </a:r>
              <a:r>
                <a:rPr lang="en-US" altLang="ko-KR" sz="1400" dirty="0"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(0.4 &amp; 0.6)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4934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1799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71550" y="2387700"/>
            <a:ext cx="2111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Contents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C4A24E0-25C9-42FC-81FF-E03502569E4D}"/>
              </a:ext>
            </a:extLst>
          </p:cNvPr>
          <p:cNvGrpSpPr/>
          <p:nvPr/>
        </p:nvGrpSpPr>
        <p:grpSpPr>
          <a:xfrm>
            <a:off x="1907704" y="2070835"/>
            <a:ext cx="401560" cy="305708"/>
            <a:chOff x="7175297" y="2202803"/>
            <a:chExt cx="401560" cy="305708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1BD0D9A-0EC5-452D-A0B6-1A0890DA6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15964">
              <a:off x="7271149" y="2202803"/>
              <a:ext cx="305708" cy="305708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43DA3B7F-0E25-4DF4-88B9-E9BFFE7FD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9919">
              <a:off x="7175297" y="2366372"/>
              <a:ext cx="121997" cy="121997"/>
            </a:xfrm>
            <a:prstGeom prst="rect">
              <a:avLst/>
            </a:prstGeom>
          </p:spPr>
        </p:pic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4214B04-4F5F-419B-AE87-14B1B315615E}"/>
              </a:ext>
            </a:extLst>
          </p:cNvPr>
          <p:cNvCxnSpPr/>
          <p:nvPr/>
        </p:nvCxnSpPr>
        <p:spPr>
          <a:xfrm>
            <a:off x="3341270" y="1893245"/>
            <a:ext cx="0" cy="1714559"/>
          </a:xfrm>
          <a:prstGeom prst="line">
            <a:avLst/>
          </a:prstGeom>
          <a:ln w="76200">
            <a:solidFill>
              <a:srgbClr val="FD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05CAFD67-0267-4D94-B57C-86C2823D254C}"/>
              </a:ext>
            </a:extLst>
          </p:cNvPr>
          <p:cNvGrpSpPr/>
          <p:nvPr/>
        </p:nvGrpSpPr>
        <p:grpSpPr>
          <a:xfrm>
            <a:off x="3851920" y="1073015"/>
            <a:ext cx="4176459" cy="3355018"/>
            <a:chOff x="3845326" y="647435"/>
            <a:chExt cx="4176459" cy="3355018"/>
          </a:xfrm>
        </p:grpSpPr>
        <p:grpSp>
          <p:nvGrpSpPr>
            <p:cNvPr id="15" name="그룹 14"/>
            <p:cNvGrpSpPr/>
            <p:nvPr/>
          </p:nvGrpSpPr>
          <p:grpSpPr>
            <a:xfrm>
              <a:off x="3850805" y="647435"/>
              <a:ext cx="495955" cy="495955"/>
              <a:chOff x="1331639" y="1650178"/>
              <a:chExt cx="495955" cy="495955"/>
            </a:xfrm>
          </p:grpSpPr>
          <p:pic>
            <p:nvPicPr>
              <p:cNvPr id="13" name="그림 1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1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2518228-0A8A-4F98-BAA0-7410C41939EA}"/>
                </a:ext>
              </a:extLst>
            </p:cNvPr>
            <p:cNvSpPr txBox="1"/>
            <p:nvPr/>
          </p:nvSpPr>
          <p:spPr>
            <a:xfrm>
              <a:off x="4751633" y="653376"/>
              <a:ext cx="28284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Project Description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3970558-E112-4E87-ADD5-355F69AADABF}"/>
                </a:ext>
              </a:extLst>
            </p:cNvPr>
            <p:cNvSpPr txBox="1"/>
            <p:nvPr/>
          </p:nvSpPr>
          <p:spPr>
            <a:xfrm>
              <a:off x="4751633" y="1367788"/>
              <a:ext cx="25186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solidFill>
                    <a:srgbClr val="FF6969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</a:t>
              </a: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3851459" y="1383036"/>
              <a:ext cx="495955" cy="495955"/>
              <a:chOff x="1331639" y="1650178"/>
              <a:chExt cx="495955" cy="495955"/>
            </a:xfrm>
          </p:grpSpPr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18" name="TextBox 17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DFDB0B4-784E-43C5-961A-28C4C5A69029}"/>
                </a:ext>
              </a:extLst>
            </p:cNvPr>
            <p:cNvSpPr txBox="1"/>
            <p:nvPr/>
          </p:nvSpPr>
          <p:spPr>
            <a:xfrm>
              <a:off x="4751633" y="2119829"/>
              <a:ext cx="23871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Implementation</a:t>
              </a:r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3850806" y="2103389"/>
              <a:ext cx="495955" cy="495955"/>
              <a:chOff x="1331639" y="1650178"/>
              <a:chExt cx="495955" cy="495955"/>
            </a:xfrm>
          </p:grpSpPr>
          <p:pic>
            <p:nvPicPr>
              <p:cNvPr id="20" name="그림 1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21" name="TextBox 20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3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492B606-5BD0-41F5-9E32-D6363D436805}"/>
                </a:ext>
              </a:extLst>
            </p:cNvPr>
            <p:cNvGrpSpPr/>
            <p:nvPr/>
          </p:nvGrpSpPr>
          <p:grpSpPr>
            <a:xfrm>
              <a:off x="3845326" y="2828372"/>
              <a:ext cx="495955" cy="1174081"/>
              <a:chOff x="1331639" y="1650178"/>
              <a:chExt cx="495955" cy="1174081"/>
            </a:xfrm>
          </p:grpSpPr>
          <p:pic>
            <p:nvPicPr>
              <p:cNvPr id="35" name="그림 34">
                <a:extLst>
                  <a:ext uri="{FF2B5EF4-FFF2-40B4-BE49-F238E27FC236}">
                    <a16:creationId xmlns:a16="http://schemas.microsoft.com/office/drawing/2014/main" id="{AE419CFE-7120-4FF9-8C2E-D968E2BBBD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2C71150-9C8E-4460-A438-ADFA9854FCB0}"/>
                  </a:ext>
                </a:extLst>
              </p:cNvPr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4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CD730835-48B3-484B-B5DC-D6EECF0765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2328304"/>
                <a:ext cx="495955" cy="495955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333E6B0-DA86-4346-813C-663C9B4421BD}"/>
                  </a:ext>
                </a:extLst>
              </p:cNvPr>
              <p:cNvSpPr txBox="1"/>
              <p:nvPr/>
            </p:nvSpPr>
            <p:spPr>
              <a:xfrm>
                <a:off x="1418354" y="2381149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5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44B38E9-7966-4C09-BD9F-67EEB2B7F5DD}"/>
                </a:ext>
              </a:extLst>
            </p:cNvPr>
            <p:cNvSpPr txBox="1"/>
            <p:nvPr/>
          </p:nvSpPr>
          <p:spPr>
            <a:xfrm>
              <a:off x="4751633" y="2813243"/>
              <a:ext cx="32701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Testing &amp; Evaluation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1C5403-62DF-4721-A6A0-5440A670A915}"/>
                </a:ext>
              </a:extLst>
            </p:cNvPr>
            <p:cNvSpPr txBox="1"/>
            <p:nvPr/>
          </p:nvSpPr>
          <p:spPr>
            <a:xfrm>
              <a:off x="4751633" y="3523642"/>
              <a:ext cx="32701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Q&amp;A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19703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2501862" cy="369332"/>
            <a:chOff x="3923928" y="1310956"/>
            <a:chExt cx="347177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3111116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Problem &amp; Solving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EC5C8FB1-E59B-4CC3-8D0C-FAB0518800F6}"/>
              </a:ext>
            </a:extLst>
          </p:cNvPr>
          <p:cNvSpPr txBox="1"/>
          <p:nvPr/>
        </p:nvSpPr>
        <p:spPr>
          <a:xfrm>
            <a:off x="755576" y="2264263"/>
            <a:ext cx="2664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dirty="0">
                <a:latin typeface="중앙중고딕" panose="020B0600000101010101" charset="-127"/>
                <a:ea typeface="중앙중고딕" panose="020B0600000101010101" charset="-127"/>
              </a:rPr>
              <a:t>미세먼지 정보 </a:t>
            </a:r>
            <a:endParaRPr lang="en-US" altLang="ko-KR" dirty="0">
              <a:latin typeface="중앙중고딕" panose="020B0600000101010101" charset="-127"/>
              <a:ea typeface="중앙중고딕" panose="020B0600000101010101" charset="-127"/>
            </a:endParaRPr>
          </a:p>
          <a:p>
            <a:pPr algn="ctr"/>
            <a:r>
              <a:rPr lang="ko-KR" altLang="en-US" dirty="0" err="1">
                <a:latin typeface="중앙중고딕" panose="020B0600000101010101" charset="-127"/>
                <a:ea typeface="중앙중고딕" panose="020B0600000101010101" charset="-127"/>
              </a:rPr>
              <a:t>점검중</a:t>
            </a:r>
            <a:endParaRPr lang="en-US" altLang="ko-KR" dirty="0"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3F5FF24-5A0A-4757-84D6-A97E62F8C05E}"/>
              </a:ext>
            </a:extLst>
          </p:cNvPr>
          <p:cNvCxnSpPr>
            <a:cxnSpLocks/>
          </p:cNvCxnSpPr>
          <p:nvPr/>
        </p:nvCxnSpPr>
        <p:spPr>
          <a:xfrm>
            <a:off x="3347864" y="1707654"/>
            <a:ext cx="0" cy="1944216"/>
          </a:xfrm>
          <a:prstGeom prst="line">
            <a:avLst/>
          </a:prstGeom>
          <a:ln w="28575">
            <a:solidFill>
              <a:srgbClr val="FF6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46853CAB-9BA4-4AAD-81CA-15DAE0252C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846" y="1476536"/>
            <a:ext cx="294035" cy="279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36C8498-5090-483C-BC31-A3955C1936E9}"/>
              </a:ext>
            </a:extLst>
          </p:cNvPr>
          <p:cNvSpPr txBox="1"/>
          <p:nvPr/>
        </p:nvSpPr>
        <p:spPr>
          <a:xfrm>
            <a:off x="3538536" y="2417861"/>
            <a:ext cx="5325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pPr algn="ctr"/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점검 중일 시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, 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서울 전체에 대한 미세먼지 정보를 받아와 저장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7223537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3" y="24366"/>
            <a:ext cx="1109815" cy="369332"/>
            <a:chOff x="3923928" y="1310956"/>
            <a:chExt cx="1540065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117940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Result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5547DBC-CC47-4767-8F90-269A4E9FFC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699542"/>
            <a:ext cx="2024225" cy="3600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3670009-2B88-4A20-BD77-C07558BFCBE7}"/>
              </a:ext>
            </a:extLst>
          </p:cNvPr>
          <p:cNvSpPr txBox="1"/>
          <p:nvPr/>
        </p:nvSpPr>
        <p:spPr>
          <a:xfrm>
            <a:off x="4435285" y="44439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흑석동</a:t>
            </a:r>
            <a:endParaRPr lang="en-US" altLang="ko-KR" sz="1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08997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3" y="24366"/>
            <a:ext cx="1109815" cy="369332"/>
            <a:chOff x="3923928" y="1310956"/>
            <a:chExt cx="1540065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117940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Result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0291D2B5-40FF-49D0-B74F-8FF2E35D46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771550"/>
            <a:ext cx="2024225" cy="3600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1EF09C-2865-475B-8DD6-D070A9211A4A}"/>
              </a:ext>
            </a:extLst>
          </p:cNvPr>
          <p:cNvSpPr txBox="1"/>
          <p:nvPr/>
        </p:nvSpPr>
        <p:spPr>
          <a:xfrm>
            <a:off x="4281434" y="444694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 b="0">
                <a:ln>
                  <a:solidFill>
                    <a:schemeClr val="bg2">
                      <a:lumMod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마포구</a:t>
            </a:r>
            <a:endParaRPr lang="en-US" altLang="ko-KR" sz="1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164612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1799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71550" y="2387700"/>
            <a:ext cx="2111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Contents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C4A24E0-25C9-42FC-81FF-E03502569E4D}"/>
              </a:ext>
            </a:extLst>
          </p:cNvPr>
          <p:cNvGrpSpPr/>
          <p:nvPr/>
        </p:nvGrpSpPr>
        <p:grpSpPr>
          <a:xfrm>
            <a:off x="1907704" y="2070835"/>
            <a:ext cx="401560" cy="305708"/>
            <a:chOff x="7175297" y="2202803"/>
            <a:chExt cx="401560" cy="305708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1BD0D9A-0EC5-452D-A0B6-1A0890DA6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15964">
              <a:off x="7271149" y="2202803"/>
              <a:ext cx="305708" cy="305708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43DA3B7F-0E25-4DF4-88B9-E9BFFE7FD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9919">
              <a:off x="7175297" y="2366372"/>
              <a:ext cx="121997" cy="121997"/>
            </a:xfrm>
            <a:prstGeom prst="rect">
              <a:avLst/>
            </a:prstGeom>
          </p:spPr>
        </p:pic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4214B04-4F5F-419B-AE87-14B1B315615E}"/>
              </a:ext>
            </a:extLst>
          </p:cNvPr>
          <p:cNvCxnSpPr/>
          <p:nvPr/>
        </p:nvCxnSpPr>
        <p:spPr>
          <a:xfrm>
            <a:off x="3341270" y="1893245"/>
            <a:ext cx="0" cy="1714559"/>
          </a:xfrm>
          <a:prstGeom prst="line">
            <a:avLst/>
          </a:prstGeom>
          <a:ln w="76200">
            <a:solidFill>
              <a:srgbClr val="FD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05CAFD67-0267-4D94-B57C-86C2823D254C}"/>
              </a:ext>
            </a:extLst>
          </p:cNvPr>
          <p:cNvGrpSpPr/>
          <p:nvPr/>
        </p:nvGrpSpPr>
        <p:grpSpPr>
          <a:xfrm>
            <a:off x="3851920" y="1073015"/>
            <a:ext cx="4176459" cy="3355018"/>
            <a:chOff x="3845326" y="647435"/>
            <a:chExt cx="4176459" cy="3355018"/>
          </a:xfrm>
        </p:grpSpPr>
        <p:grpSp>
          <p:nvGrpSpPr>
            <p:cNvPr id="15" name="그룹 14"/>
            <p:cNvGrpSpPr/>
            <p:nvPr/>
          </p:nvGrpSpPr>
          <p:grpSpPr>
            <a:xfrm>
              <a:off x="3850805" y="647435"/>
              <a:ext cx="495955" cy="495955"/>
              <a:chOff x="1331639" y="1650178"/>
              <a:chExt cx="495955" cy="495955"/>
            </a:xfrm>
          </p:grpSpPr>
          <p:pic>
            <p:nvPicPr>
              <p:cNvPr id="13" name="그림 1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1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2518228-0A8A-4F98-BAA0-7410C41939EA}"/>
                </a:ext>
              </a:extLst>
            </p:cNvPr>
            <p:cNvSpPr txBox="1"/>
            <p:nvPr/>
          </p:nvSpPr>
          <p:spPr>
            <a:xfrm>
              <a:off x="4751633" y="653376"/>
              <a:ext cx="28284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Project Description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3970558-E112-4E87-ADD5-355F69AADABF}"/>
                </a:ext>
              </a:extLst>
            </p:cNvPr>
            <p:cNvSpPr txBox="1"/>
            <p:nvPr/>
          </p:nvSpPr>
          <p:spPr>
            <a:xfrm>
              <a:off x="4751633" y="1367788"/>
              <a:ext cx="25186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</a:t>
              </a: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3851459" y="1383036"/>
              <a:ext cx="495955" cy="495955"/>
              <a:chOff x="1331639" y="1650178"/>
              <a:chExt cx="495955" cy="495955"/>
            </a:xfrm>
          </p:grpSpPr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18" name="TextBox 17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DFDB0B4-784E-43C5-961A-28C4C5A69029}"/>
                </a:ext>
              </a:extLst>
            </p:cNvPr>
            <p:cNvSpPr txBox="1"/>
            <p:nvPr/>
          </p:nvSpPr>
          <p:spPr>
            <a:xfrm>
              <a:off x="4751633" y="2119829"/>
              <a:ext cx="23871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Implementation</a:t>
              </a:r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3850806" y="2103389"/>
              <a:ext cx="495955" cy="495955"/>
              <a:chOff x="1331639" y="1650178"/>
              <a:chExt cx="495955" cy="495955"/>
            </a:xfrm>
          </p:grpSpPr>
          <p:pic>
            <p:nvPicPr>
              <p:cNvPr id="20" name="그림 1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21" name="TextBox 20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3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492B606-5BD0-41F5-9E32-D6363D436805}"/>
                </a:ext>
              </a:extLst>
            </p:cNvPr>
            <p:cNvGrpSpPr/>
            <p:nvPr/>
          </p:nvGrpSpPr>
          <p:grpSpPr>
            <a:xfrm>
              <a:off x="3845326" y="2828372"/>
              <a:ext cx="495955" cy="1174081"/>
              <a:chOff x="1331639" y="1650178"/>
              <a:chExt cx="495955" cy="1174081"/>
            </a:xfrm>
          </p:grpSpPr>
          <p:pic>
            <p:nvPicPr>
              <p:cNvPr id="35" name="그림 34">
                <a:extLst>
                  <a:ext uri="{FF2B5EF4-FFF2-40B4-BE49-F238E27FC236}">
                    <a16:creationId xmlns:a16="http://schemas.microsoft.com/office/drawing/2014/main" id="{AE419CFE-7120-4FF9-8C2E-D968E2BBBD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2C71150-9C8E-4460-A438-ADFA9854FCB0}"/>
                  </a:ext>
                </a:extLst>
              </p:cNvPr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4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CD730835-48B3-484B-B5DC-D6EECF0765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2328304"/>
                <a:ext cx="495955" cy="495955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333E6B0-DA86-4346-813C-663C9B4421BD}"/>
                  </a:ext>
                </a:extLst>
              </p:cNvPr>
              <p:cNvSpPr txBox="1"/>
              <p:nvPr/>
            </p:nvSpPr>
            <p:spPr>
              <a:xfrm>
                <a:off x="1418354" y="2381149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5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44B38E9-7966-4C09-BD9F-67EEB2B7F5DD}"/>
                </a:ext>
              </a:extLst>
            </p:cNvPr>
            <p:cNvSpPr txBox="1"/>
            <p:nvPr/>
          </p:nvSpPr>
          <p:spPr>
            <a:xfrm>
              <a:off x="4751633" y="2813243"/>
              <a:ext cx="32701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solidFill>
                    <a:srgbClr val="FF6969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Testing &amp; Evaluation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1C5403-62DF-4721-A6A0-5440A670A915}"/>
                </a:ext>
              </a:extLst>
            </p:cNvPr>
            <p:cNvSpPr txBox="1"/>
            <p:nvPr/>
          </p:nvSpPr>
          <p:spPr>
            <a:xfrm>
              <a:off x="4751633" y="3523642"/>
              <a:ext cx="32701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Q&amp;A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527608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3" y="24366"/>
            <a:ext cx="1856814" cy="369332"/>
            <a:chOff x="3923928" y="1310956"/>
            <a:chExt cx="2576658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22159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Testing Case</a:t>
              </a: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8A1B125-2D2C-4BB3-B92A-C9388DC8A6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983661"/>
              </p:ext>
            </p:extLst>
          </p:nvPr>
        </p:nvGraphicFramePr>
        <p:xfrm>
          <a:off x="554355" y="1491630"/>
          <a:ext cx="8035290" cy="25157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77485">
                  <a:extLst>
                    <a:ext uri="{9D8B030D-6E8A-4147-A177-3AD203B41FA5}">
                      <a16:colId xmlns:a16="http://schemas.microsoft.com/office/drawing/2014/main" val="1021157806"/>
                    </a:ext>
                  </a:extLst>
                </a:gridCol>
                <a:gridCol w="5457805">
                  <a:extLst>
                    <a:ext uri="{9D8B030D-6E8A-4147-A177-3AD203B41FA5}">
                      <a16:colId xmlns:a16="http://schemas.microsoft.com/office/drawing/2014/main" val="1325996367"/>
                    </a:ext>
                  </a:extLst>
                </a:gridCol>
              </a:tblGrid>
              <a:tr h="228701">
                <a:tc rowSpan="6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100" dirty="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System Error Testing</a:t>
                      </a:r>
                      <a:endParaRPr lang="ko-KR" sz="1000" b="0" kern="100" dirty="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Null</a:t>
                      </a: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이 입력되었을 때 오류 처리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9562921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잘못된 정보가 입력되었을 때 오류 처리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4156370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선택 장소에 모든 가게가 영업하지 않을 때에 관한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0075307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사용자 입력 정보의 모순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391905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미세먼지 정보 오류 처리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535091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유동인구 정보 업데이트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4093207"/>
                  </a:ext>
                </a:extLst>
              </a:tr>
              <a:tr h="228701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Algorithm Testing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구 선택한 알고리즘의 타당성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7792183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데이트 장소 선택 알고리즘의 타당성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6244836"/>
                  </a:ext>
                </a:extLst>
              </a:tr>
              <a:tr h="228701">
                <a:tc rowSpan="3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Other Testing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구 선택 가중치 출력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4254630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장소 선택 가중치 출력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768870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 dirty="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우선순위 출력 테스팅</a:t>
                      </a:r>
                      <a:endParaRPr lang="ko-KR" sz="1000" b="0" kern="100" dirty="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59429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689909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427520" y="483518"/>
            <a:ext cx="4302781" cy="3700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Null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이 입력되었을 때 오류 처리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E8586C9-FFF9-4748-83D9-C1F7BB6DC76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15617" y="1059582"/>
            <a:ext cx="2088232" cy="338437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DFB17DA-B5F0-4254-85FD-C06563CD1148}"/>
              </a:ext>
            </a:extLst>
          </p:cNvPr>
          <p:cNvSpPr/>
          <p:nvPr/>
        </p:nvSpPr>
        <p:spPr>
          <a:xfrm>
            <a:off x="3563888" y="2571750"/>
            <a:ext cx="66064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아무것도 입력하지 않은 상태에서 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Start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를 누르게 되면</a:t>
            </a:r>
            <a:endParaRPr lang="en-US" altLang="ko-KR" sz="1600" dirty="0"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  <a:p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다음 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Activity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로 넘어갈 수 없게 오류를 잘 해결</a:t>
            </a:r>
            <a:endParaRPr lang="ko-KR" altLang="en-US" sz="16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119027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427520" y="483518"/>
            <a:ext cx="4302781" cy="3700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Null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이 입력되었을 때 오류 처리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DFB17DA-B5F0-4254-85FD-C06563CD1148}"/>
              </a:ext>
            </a:extLst>
          </p:cNvPr>
          <p:cNvSpPr/>
          <p:nvPr/>
        </p:nvSpPr>
        <p:spPr>
          <a:xfrm>
            <a:off x="3563888" y="2571750"/>
            <a:ext cx="5400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정보 누락 시 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Toast 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메시지를 이용해 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‘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모든 정보를 정확히 입력하세요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!’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라는 문구를 띄워 시스템 오류를 잘 처리</a:t>
            </a:r>
            <a:endParaRPr lang="ko-KR" altLang="en-US" sz="14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6124242-BF88-4E34-AD58-094BEBDB820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043608" y="848490"/>
            <a:ext cx="2345396" cy="390848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DD8979A-1916-45B6-9E58-7E384E6FEF17}"/>
              </a:ext>
            </a:extLst>
          </p:cNvPr>
          <p:cNvSpPr/>
          <p:nvPr/>
        </p:nvSpPr>
        <p:spPr>
          <a:xfrm>
            <a:off x="1403648" y="4083918"/>
            <a:ext cx="1584176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981922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435230" y="464852"/>
            <a:ext cx="5062604" cy="3700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잘못된 정보가 입력되었을 때 오류 처리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F307466-72D3-457F-A768-E073E9179E9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15616" y="1131590"/>
            <a:ext cx="2016224" cy="354705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39E5B46-43D9-4751-B179-7695313B2F11}"/>
              </a:ext>
            </a:extLst>
          </p:cNvPr>
          <p:cNvSpPr/>
          <p:nvPr/>
        </p:nvSpPr>
        <p:spPr>
          <a:xfrm>
            <a:off x="1331640" y="4083918"/>
            <a:ext cx="1584176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0D0F38-FF8E-451C-AEB5-E3E2BCFD366D}"/>
              </a:ext>
            </a:extLst>
          </p:cNvPr>
          <p:cNvSpPr/>
          <p:nvPr/>
        </p:nvSpPr>
        <p:spPr>
          <a:xfrm>
            <a:off x="3419872" y="2643758"/>
            <a:ext cx="633670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Toast message</a:t>
            </a:r>
            <a:r>
              <a:rPr lang="ko-KR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를 띄워 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‘</a:t>
            </a:r>
            <a:r>
              <a:rPr lang="ko-KR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주소를 다시 입력하세요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!’</a:t>
            </a:r>
            <a:r>
              <a:rPr lang="ko-KR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라는 알림을 보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냄</a:t>
            </a:r>
            <a:endParaRPr lang="ko-KR" altLang="en-US" sz="14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228923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474180" cy="369332"/>
            <a:chOff x="3923928" y="1310956"/>
            <a:chExt cx="482105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46039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528903" y="483518"/>
            <a:ext cx="6117379" cy="3700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선택 장소에 모든 가게가 영업하지 않을 때에 관한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F6EF40-F8D2-431E-BD77-C2295BFA5A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7D58E7A-85A1-4C20-8F3C-4EC1A73802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30967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85C47D9-D0C5-4B4A-BA3F-FD2EBE558D97}"/>
              </a:ext>
            </a:extLst>
          </p:cNvPr>
          <p:cNvGrpSpPr/>
          <p:nvPr/>
        </p:nvGrpSpPr>
        <p:grpSpPr>
          <a:xfrm>
            <a:off x="2483768" y="943530"/>
            <a:ext cx="4392488" cy="4042433"/>
            <a:chOff x="1835696" y="942647"/>
            <a:chExt cx="4392488" cy="4042433"/>
          </a:xfrm>
        </p:grpSpPr>
        <p:pic>
          <p:nvPicPr>
            <p:cNvPr id="11266" name="그림 23">
              <a:extLst>
                <a:ext uri="{FF2B5EF4-FFF2-40B4-BE49-F238E27FC236}">
                  <a16:creationId xmlns:a16="http://schemas.microsoft.com/office/drawing/2014/main" id="{F3048C04-2904-4C21-85D1-0195210A09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5696" y="942647"/>
              <a:ext cx="2273388" cy="40424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265" name="그림 22">
              <a:extLst>
                <a:ext uri="{FF2B5EF4-FFF2-40B4-BE49-F238E27FC236}">
                  <a16:creationId xmlns:a16="http://schemas.microsoft.com/office/drawing/2014/main" id="{70511382-D97F-48CB-A679-D2521AF4DB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39952" y="1088262"/>
              <a:ext cx="2088232" cy="37067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2236283-81EF-418E-B5AA-7B244E3A1E1A}"/>
                </a:ext>
              </a:extLst>
            </p:cNvPr>
            <p:cNvSpPr/>
            <p:nvPr/>
          </p:nvSpPr>
          <p:spPr>
            <a:xfrm>
              <a:off x="4283968" y="4140812"/>
              <a:ext cx="1872208" cy="360040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F5FC2B2-3D13-46C2-B488-02F86008736D}"/>
                </a:ext>
              </a:extLst>
            </p:cNvPr>
            <p:cNvSpPr/>
            <p:nvPr/>
          </p:nvSpPr>
          <p:spPr>
            <a:xfrm>
              <a:off x="2036286" y="2673986"/>
              <a:ext cx="1872208" cy="64807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24224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사용자 입력 정보의 모순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E971CBA-E7F1-43F7-AEDF-6578201BE77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153194" y="982027"/>
            <a:ext cx="2338686" cy="389397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D3256CE-9290-4471-BBC2-8BF71873D490}"/>
              </a:ext>
            </a:extLst>
          </p:cNvPr>
          <p:cNvSpPr/>
          <p:nvPr/>
        </p:nvSpPr>
        <p:spPr>
          <a:xfrm>
            <a:off x="1386433" y="4227934"/>
            <a:ext cx="1872208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34C209A-BBB1-42C0-B4B4-AD7605B3E696}"/>
              </a:ext>
            </a:extLst>
          </p:cNvPr>
          <p:cNvSpPr/>
          <p:nvPr/>
        </p:nvSpPr>
        <p:spPr>
          <a:xfrm>
            <a:off x="3707904" y="2775127"/>
            <a:ext cx="62464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Toast</a:t>
            </a:r>
            <a:r>
              <a:rPr lang="ko-KR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메시지를 띄워 사용자의 입력을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다시 받을 수 있도록 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처리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!</a:t>
            </a:r>
            <a:endParaRPr lang="ko-KR" altLang="en-US" sz="14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2E6E6BD-FB0F-4459-8D3C-82B43502FAE6}"/>
              </a:ext>
            </a:extLst>
          </p:cNvPr>
          <p:cNvSpPr/>
          <p:nvPr/>
        </p:nvSpPr>
        <p:spPr>
          <a:xfrm>
            <a:off x="3454537" y="4346969"/>
            <a:ext cx="570480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1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시간 측정은 한 카테고리당 약 </a:t>
            </a:r>
            <a:r>
              <a:rPr lang="en-US" altLang="ko-KR" sz="1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1</a:t>
            </a:r>
            <a:r>
              <a:rPr lang="ko-KR" altLang="ko-KR" sz="1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시간정도의 데이트를 진행하여야 한다는 가정을 전제</a:t>
            </a:r>
            <a:r>
              <a:rPr lang="en-US" altLang="ko-KR" sz="1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!</a:t>
            </a:r>
            <a:r>
              <a:rPr lang="ko-KR" altLang="ko-KR" sz="1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 </a:t>
            </a:r>
            <a:endParaRPr lang="ko-KR" altLang="en-US" sz="1100" dirty="0">
              <a:latin typeface="중앙세고딕" panose="020B0600000000000000" pitchFamily="50" charset="-127"/>
              <a:ea typeface="중앙세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9512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3187306" cy="369332"/>
            <a:chOff x="3923928" y="1310956"/>
            <a:chExt cx="4422950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062290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 - Setting</a:t>
              </a:r>
            </a:p>
          </p:txBody>
        </p:sp>
      </p:grpSp>
      <p:pic>
        <p:nvPicPr>
          <p:cNvPr id="1026" name="Picture 2" descr="Postmanì ëí ì´ë¯¸ì§ ê²ìê²°ê³¼">
            <a:extLst>
              <a:ext uri="{FF2B5EF4-FFF2-40B4-BE49-F238E27FC236}">
                <a16:creationId xmlns:a16="http://schemas.microsoft.com/office/drawing/2014/main" id="{B3ADC8A5-21F1-4581-AB7F-067743B48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077950"/>
            <a:ext cx="3764231" cy="150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ABFE92AB-57A3-4206-A891-3F8A8DECCF68}"/>
              </a:ext>
            </a:extLst>
          </p:cNvPr>
          <p:cNvGrpSpPr/>
          <p:nvPr/>
        </p:nvGrpSpPr>
        <p:grpSpPr>
          <a:xfrm>
            <a:off x="5652120" y="1995686"/>
            <a:ext cx="2304256" cy="1774621"/>
            <a:chOff x="5868144" y="2499742"/>
            <a:chExt cx="2304256" cy="177462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279EDEB5-3D0E-4F55-A2DC-C9B35B534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68144" y="2499742"/>
              <a:ext cx="2304256" cy="1774621"/>
            </a:xfrm>
            <a:prstGeom prst="rect">
              <a:avLst/>
            </a:prstGeom>
          </p:spPr>
        </p:pic>
        <p:pic>
          <p:nvPicPr>
            <p:cNvPr id="1028" name="Picture 4" descr="ìì¸ ì´ë¦°ë°ì´í°ì ëí ì´ë¯¸ì§ ê²ìê²°ê³¼">
              <a:extLst>
                <a:ext uri="{FF2B5EF4-FFF2-40B4-BE49-F238E27FC236}">
                  <a16:creationId xmlns:a16="http://schemas.microsoft.com/office/drawing/2014/main" id="{840BD198-E540-4D84-ABC9-7FDCC2389F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12160" y="2582006"/>
              <a:ext cx="639763" cy="4943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6570350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미세먼지 정보 오류 처리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B09CEFA-F564-4448-B6A0-D24A7A3276B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91630"/>
            <a:ext cx="7056784" cy="28083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469832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정보 업데이트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193" name="그림 8">
            <a:extLst>
              <a:ext uri="{FF2B5EF4-FFF2-40B4-BE49-F238E27FC236}">
                <a16:creationId xmlns:a16="http://schemas.microsoft.com/office/drawing/2014/main" id="{ED099EA5-14ED-4444-B00D-5BE42680A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794" y="2349939"/>
            <a:ext cx="5730875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>
            <a:extLst>
              <a:ext uri="{FF2B5EF4-FFF2-40B4-BE49-F238E27FC236}">
                <a16:creationId xmlns:a16="http://schemas.microsoft.com/office/drawing/2014/main" id="{8891E59A-22B3-457A-B24D-0CF018B84B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F7FC4BA-8E1C-4C9A-BFAF-268CB136206E}"/>
              </a:ext>
            </a:extLst>
          </p:cNvPr>
          <p:cNvSpPr/>
          <p:nvPr/>
        </p:nvSpPr>
        <p:spPr>
          <a:xfrm>
            <a:off x="355550" y="3435846"/>
            <a:ext cx="85621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안드로이드 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Log 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결과와 같이 테스팅 시에도 오류 없이 데이터 갱신 일자가 출력됨을 확인</a:t>
            </a:r>
            <a:endParaRPr lang="ko-KR" altLang="en-US" sz="16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491037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003923" cy="369332"/>
            <a:chOff x="3923928" y="1310956"/>
            <a:chExt cx="416848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80782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64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</a:rPr>
              <a:t>-  </a:t>
            </a:r>
            <a:r>
              <a:rPr lang="ko-KR" altLang="ko-KR" kern="100" dirty="0">
                <a:solidFill>
                  <a:sysClr val="windowText" lastClr="000000"/>
                </a:solidFill>
              </a:rPr>
              <a:t>구 선택한 알고리즘의 타당성 테스팅</a:t>
            </a:r>
            <a:endParaRPr lang="ko-KR" altLang="ko-KR" kern="100" dirty="0">
              <a:solidFill>
                <a:sysClr val="windowText" lastClr="000000"/>
              </a:solidFill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E82AF51-B196-4FCF-96EF-CD64244F303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532" y="1851670"/>
            <a:ext cx="5194935" cy="183959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C8F24FAF-2C14-40BA-8DEE-79BB87726CA7}"/>
              </a:ext>
            </a:extLst>
          </p:cNvPr>
          <p:cNvSpPr/>
          <p:nvPr/>
        </p:nvSpPr>
        <p:spPr>
          <a:xfrm>
            <a:off x="290906" y="4083918"/>
            <a:ext cx="85621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cs typeface="Times New Roman" panose="02020603050405020304" pitchFamily="18" charset="0"/>
              </a:rPr>
              <a:t>10</a:t>
            </a:r>
            <a:r>
              <a:rPr lang="ko-KR" altLang="en-US" sz="1600" dirty="0">
                <a:cs typeface="Times New Roman" panose="02020603050405020304" pitchFamily="18" charset="0"/>
              </a:rPr>
              <a:t>월 서울시 </a:t>
            </a:r>
            <a:r>
              <a:rPr lang="en-US" altLang="ko-KR" sz="1600" dirty="0">
                <a:cs typeface="Times New Roman" panose="02020603050405020304" pitchFamily="18" charset="0"/>
              </a:rPr>
              <a:t>20-30</a:t>
            </a:r>
            <a:r>
              <a:rPr lang="ko-KR" altLang="en-US" sz="1600" dirty="0">
                <a:cs typeface="Times New Roman" panose="02020603050405020304" pitchFamily="18" charset="0"/>
              </a:rPr>
              <a:t>대 유동인구 계산 결과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71728777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송파구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적음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516F79F-CE29-467E-9E99-F26ACBA196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1419622"/>
            <a:ext cx="4386484" cy="2640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64370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송파구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적음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953DF5D-F1D3-410C-93B7-228F8907E4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44" y="1491630"/>
            <a:ext cx="7998298" cy="256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6179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노원구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보통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A93B734-9AA9-456D-BE66-1A179364CC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131590"/>
            <a:ext cx="5711834" cy="343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77546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노원구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보통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48EEFDC-5C97-49A4-B3BE-CFEBD1FD96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491630"/>
            <a:ext cx="7908816" cy="253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17510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광진구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많음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12D0D4B-E81F-46B9-A718-3F3DA035A4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7" y="899965"/>
            <a:ext cx="6364989" cy="383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03938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003923" cy="369332"/>
            <a:chOff x="3923928" y="1310956"/>
            <a:chExt cx="416848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80782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64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</a:rPr>
              <a:t>광진구 </a:t>
            </a:r>
            <a:r>
              <a:rPr lang="en-US" altLang="ko-KR" kern="100" dirty="0">
                <a:solidFill>
                  <a:sysClr val="windowText" lastClr="000000"/>
                </a:solidFill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</a:rPr>
              <a:t>유동인구 많음 </a:t>
            </a:r>
            <a:r>
              <a:rPr lang="en-US" altLang="ko-KR" kern="100" dirty="0">
                <a:solidFill>
                  <a:sysClr val="windowText" lastClr="000000"/>
                </a:solidFill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7DD44A4-E640-484D-ACC7-CD29690623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491630"/>
            <a:ext cx="8136904" cy="261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86855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6613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데이트 장소 선택 알고리즘의 타당성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9316B66-7E82-4C90-9511-77CE764F5D2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419622"/>
            <a:ext cx="7056784" cy="27363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4571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3670195" cy="369332"/>
            <a:chOff x="3923928" y="1310956"/>
            <a:chExt cx="5093044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732384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 – Population</a:t>
              </a:r>
            </a:p>
          </p:txBody>
        </p:sp>
      </p:grpSp>
      <p:pic>
        <p:nvPicPr>
          <p:cNvPr id="8" name="Picture 2" descr="Postmanì ëí ì´ë¯¸ì§ ê²ìê²°ê³¼">
            <a:extLst>
              <a:ext uri="{FF2B5EF4-FFF2-40B4-BE49-F238E27FC236}">
                <a16:creationId xmlns:a16="http://schemas.microsoft.com/office/drawing/2014/main" id="{17C65F41-4494-491A-B029-79ECE7B8B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627534"/>
            <a:ext cx="1872208" cy="747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C1DB6B0-83B4-4A5A-AC89-B8FE8897F057}"/>
              </a:ext>
            </a:extLst>
          </p:cNvPr>
          <p:cNvSpPr/>
          <p:nvPr/>
        </p:nvSpPr>
        <p:spPr>
          <a:xfrm>
            <a:off x="467544" y="627534"/>
            <a:ext cx="3240360" cy="432048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0CAE35-4435-4ED7-90EC-00FE7E16A5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725" y="1275606"/>
            <a:ext cx="2038167" cy="352047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8FF315C-D876-4BBD-8378-6FDD24F90BDA}"/>
              </a:ext>
            </a:extLst>
          </p:cNvPr>
          <p:cNvSpPr/>
          <p:nvPr/>
        </p:nvSpPr>
        <p:spPr>
          <a:xfrm>
            <a:off x="1475656" y="2499742"/>
            <a:ext cx="1440160" cy="36004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D8A21A-D673-410F-A93E-ED95DCD4ABF3}"/>
              </a:ext>
            </a:extLst>
          </p:cNvPr>
          <p:cNvSpPr/>
          <p:nvPr/>
        </p:nvSpPr>
        <p:spPr>
          <a:xfrm>
            <a:off x="1475656" y="3629812"/>
            <a:ext cx="1440160" cy="360040"/>
          </a:xfrm>
          <a:prstGeom prst="rect">
            <a:avLst/>
          </a:prstGeom>
          <a:noFill/>
          <a:ln>
            <a:solidFill>
              <a:srgbClr val="FF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397C7EA-84C9-48CC-AC03-5BBB1978D2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3306" y="707506"/>
            <a:ext cx="718188" cy="4160536"/>
          </a:xfrm>
          <a:prstGeom prst="rect">
            <a:avLst/>
          </a:prstGeom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199E8F1-71F7-4C87-AA81-20C2239496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72573" y="2129744"/>
            <a:ext cx="3489907" cy="2673120"/>
          </a:xfrm>
          <a:prstGeom prst="rect">
            <a:avLst/>
          </a:prstGeom>
          <a:ln w="28575">
            <a:solidFill>
              <a:srgbClr val="FF6969"/>
            </a:solidFill>
          </a:ln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6F03312-EAC7-42E8-99F1-D2611EA508A1}"/>
              </a:ext>
            </a:extLst>
          </p:cNvPr>
          <p:cNvSpPr/>
          <p:nvPr/>
        </p:nvSpPr>
        <p:spPr>
          <a:xfrm>
            <a:off x="3944906" y="1179120"/>
            <a:ext cx="1872208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ADSTRE_CODE_SE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0FDC9AD-B57A-4EFD-9F6D-43A1290FC544}"/>
              </a:ext>
            </a:extLst>
          </p:cNvPr>
          <p:cNvSpPr/>
          <p:nvPr/>
        </p:nvSpPr>
        <p:spPr>
          <a:xfrm>
            <a:off x="3944906" y="1638157"/>
            <a:ext cx="1760938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MALE 20-39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1CD6AF1-0339-46B8-9BD5-3080B2F883F1}"/>
              </a:ext>
            </a:extLst>
          </p:cNvPr>
          <p:cNvSpPr/>
          <p:nvPr/>
        </p:nvSpPr>
        <p:spPr>
          <a:xfrm>
            <a:off x="5717526" y="1638157"/>
            <a:ext cx="1760938" cy="41151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FEMALE 20-39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A26DF5DF-5C53-431B-BB3C-0B2D5CA59390}"/>
              </a:ext>
            </a:extLst>
          </p:cNvPr>
          <p:cNvCxnSpPr>
            <a:stCxn id="14" idx="3"/>
          </p:cNvCxnSpPr>
          <p:nvPr/>
        </p:nvCxnSpPr>
        <p:spPr>
          <a:xfrm flipV="1">
            <a:off x="5817114" y="1384875"/>
            <a:ext cx="3390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7F3684E-A3D6-4A92-80E8-D0A694057E24}"/>
              </a:ext>
            </a:extLst>
          </p:cNvPr>
          <p:cNvSpPr/>
          <p:nvPr/>
        </p:nvSpPr>
        <p:spPr>
          <a:xfrm>
            <a:off x="6113106" y="1256583"/>
            <a:ext cx="122180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/>
              <a:t>행정구역 코드명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15F0298-F099-4BFF-8BF5-5797D50E3310}"/>
              </a:ext>
            </a:extLst>
          </p:cNvPr>
          <p:cNvSpPr/>
          <p:nvPr/>
        </p:nvSpPr>
        <p:spPr>
          <a:xfrm>
            <a:off x="5010302" y="1586467"/>
            <a:ext cx="163698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/>
              <a:t>20-30</a:t>
            </a:r>
            <a:r>
              <a:rPr lang="ko-KR" altLang="en-US" sz="1100" dirty="0"/>
              <a:t>대 유동인구 정보</a:t>
            </a:r>
          </a:p>
        </p:txBody>
      </p:sp>
    </p:spTree>
    <p:extLst>
      <p:ext uri="{BB962C8B-B14F-4D97-AF65-F5344CB8AC3E}">
        <p14:creationId xmlns:p14="http://schemas.microsoft.com/office/powerpoint/2010/main" val="65661250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동작구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,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차분한 데이트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D6CAF7-0030-45BC-850C-35061A6C59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21" y="864780"/>
            <a:ext cx="8030359" cy="408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99734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67408" y="549410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동작구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,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신나는 데이트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A2E097-AD3C-42D9-92B9-66853E1D1C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057349"/>
            <a:ext cx="7603245" cy="374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5687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2677552" cy="369332"/>
            <a:chOff x="3923928" y="1310956"/>
            <a:chExt cx="3715588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354927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Other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en-US" kern="100" dirty="0" err="1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행정</a:t>
            </a:r>
            <a:r>
              <a:rPr lang="ko-KR" altLang="ko-KR" kern="100" dirty="0" err="1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구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 선택 가중치 출력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176D2D6-6979-4A06-93A1-750919775C53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174044"/>
            <a:ext cx="5019382" cy="34888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991348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2677552" cy="369332"/>
            <a:chOff x="3923928" y="1310956"/>
            <a:chExt cx="3715588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354927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Other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en-US" kern="100" dirty="0" err="1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행정</a:t>
            </a:r>
            <a:r>
              <a:rPr lang="ko-KR" altLang="ko-KR" kern="100" dirty="0" err="1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구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 선택 가중치 출력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63D2C13-E626-4511-8F25-D1DF9E1D034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419622"/>
            <a:ext cx="6715125" cy="2943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995911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2677552" cy="369332"/>
            <a:chOff x="3923928" y="1310956"/>
            <a:chExt cx="3715587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354926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Other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장소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 선택 가중치 출력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A3A736F-A023-4C07-A25A-9C7E31A0EAE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779662"/>
            <a:ext cx="6645910" cy="19729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401003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2677552" cy="369332"/>
            <a:chOff x="3923928" y="1310956"/>
            <a:chExt cx="3715587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354926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Other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 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우선순위 출력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F56B2C2-0574-4BC6-85D6-25D277582781}"/>
              </a:ext>
            </a:extLst>
          </p:cNvPr>
          <p:cNvGrpSpPr/>
          <p:nvPr/>
        </p:nvGrpSpPr>
        <p:grpSpPr>
          <a:xfrm>
            <a:off x="1468034" y="1635646"/>
            <a:ext cx="6207932" cy="2356435"/>
            <a:chOff x="1673727" y="1695036"/>
            <a:chExt cx="6207932" cy="2356435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E76DDB1E-A629-431A-AB1F-656A02E75F70}"/>
                </a:ext>
              </a:extLst>
            </p:cNvPr>
            <p:cNvGrpSpPr/>
            <p:nvPr/>
          </p:nvGrpSpPr>
          <p:grpSpPr>
            <a:xfrm>
              <a:off x="1673727" y="3372657"/>
              <a:ext cx="3296921" cy="678814"/>
              <a:chOff x="0" y="0"/>
              <a:chExt cx="5135130" cy="1013979"/>
            </a:xfrm>
          </p:grpSpPr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DFE5B1A1-3D31-47D4-A33B-793204CD6B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61479"/>
                <a:ext cx="1714500" cy="952500"/>
              </a:xfrm>
              <a:prstGeom prst="rect">
                <a:avLst/>
              </a:prstGeom>
            </p:spPr>
          </p:pic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74462D31-E29C-40DA-BAD5-954064E4C8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14338" y="25977"/>
                <a:ext cx="1762125" cy="962025"/>
              </a:xfrm>
              <a:prstGeom prst="rect">
                <a:avLst/>
              </a:prstGeom>
            </p:spPr>
          </p:pic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A02FBCFB-52C8-41EF-86BD-372000507B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39680" y="0"/>
                <a:ext cx="1695450" cy="962025"/>
              </a:xfrm>
              <a:prstGeom prst="rect">
                <a:avLst/>
              </a:prstGeom>
            </p:spPr>
          </p:pic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923CCC9A-7034-44C3-9CFC-E17CA01FF70D}"/>
                </a:ext>
              </a:extLst>
            </p:cNvPr>
            <p:cNvGrpSpPr/>
            <p:nvPr/>
          </p:nvGrpSpPr>
          <p:grpSpPr>
            <a:xfrm>
              <a:off x="1691680" y="2442759"/>
              <a:ext cx="6189979" cy="664845"/>
              <a:chOff x="0" y="0"/>
              <a:chExt cx="9835367" cy="771525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E0870FA0-B065-4B19-BED3-74FE38598B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0" y="23813"/>
                <a:ext cx="1914525" cy="695325"/>
              </a:xfrm>
              <a:prstGeom prst="rect">
                <a:avLst/>
              </a:prstGeom>
            </p:spPr>
          </p:pic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4631086B-3C6F-4819-89DE-016910DF91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95392" y="52388"/>
                <a:ext cx="1790700" cy="666750"/>
              </a:xfrm>
              <a:prstGeom prst="rect">
                <a:avLst/>
              </a:prstGeom>
            </p:spPr>
          </p:pic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D37EC8CD-6A0A-471A-897A-8FF285C2C0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85491" y="52388"/>
                <a:ext cx="1695450" cy="666750"/>
              </a:xfrm>
              <a:prstGeom prst="rect">
                <a:avLst/>
              </a:prstGeom>
            </p:spPr>
          </p:pic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37CD09C4-7200-4D21-8757-59457A4116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93842" y="23813"/>
                <a:ext cx="1847850" cy="685800"/>
              </a:xfrm>
              <a:prstGeom prst="rect">
                <a:avLst/>
              </a:prstGeom>
            </p:spPr>
          </p:pic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794A701F-27D6-4F52-B9EE-3F943E0C99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568868" y="23813"/>
                <a:ext cx="1781175" cy="695325"/>
              </a:xfrm>
              <a:prstGeom prst="rect">
                <a:avLst/>
              </a:prstGeom>
            </p:spPr>
          </p:pic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F1A63B61-C544-4D17-89B4-ABB1372A29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49442" y="0"/>
                <a:ext cx="1685925" cy="771525"/>
              </a:xfrm>
              <a:prstGeom prst="rect">
                <a:avLst/>
              </a:prstGeom>
            </p:spPr>
          </p:pic>
        </p:grp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D08B463F-685D-4A89-83B3-1FBA82042B22}"/>
                </a:ext>
              </a:extLst>
            </p:cNvPr>
            <p:cNvGrpSpPr/>
            <p:nvPr/>
          </p:nvGrpSpPr>
          <p:grpSpPr>
            <a:xfrm>
              <a:off x="1691680" y="1695036"/>
              <a:ext cx="6127750" cy="368300"/>
              <a:chOff x="0" y="0"/>
              <a:chExt cx="6128242" cy="368301"/>
            </a:xfrm>
          </p:grpSpPr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1523D3F6-0D21-4920-8574-8E74C22EB3A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0" y="0"/>
                <a:ext cx="1967230" cy="368300"/>
              </a:xfrm>
              <a:prstGeom prst="rect">
                <a:avLst/>
              </a:prstGeom>
            </p:spPr>
          </p:pic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303E7C1E-52A7-4498-BE44-E5C952BAF5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67230" y="0"/>
                <a:ext cx="2092257" cy="368300"/>
              </a:xfrm>
              <a:prstGeom prst="rect">
                <a:avLst/>
              </a:prstGeom>
            </p:spPr>
          </p:pic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93834374-B474-4772-86DA-7484421C61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059487" y="0"/>
                <a:ext cx="2068755" cy="36830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3866987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7" y="24366"/>
            <a:ext cx="3329717" cy="369332"/>
            <a:chOff x="3923928" y="1310956"/>
            <a:chExt cx="462058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25992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Evaluation - </a:t>
              </a:r>
              <a:r>
                <a:rPr lang="en-US" altLang="ko-KR" sz="1800" kern="100" dirty="0">
                  <a:solidFill>
                    <a:sysClr val="windowText" lastClr="000000"/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  <a:cs typeface="Times New Roman" panose="02020603050405020304" pitchFamily="18" charset="0"/>
                </a:rPr>
                <a:t>Dynamic </a:t>
              </a:r>
              <a:r>
                <a:rPr lang="ko-KR" altLang="en-US" sz="1800" kern="100" dirty="0">
                  <a:solidFill>
                    <a:sysClr val="windowText" lastClr="000000"/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  <a:cs typeface="Times New Roman" panose="02020603050405020304" pitchFamily="18" charset="0"/>
                </a:rPr>
                <a:t>요소</a:t>
              </a:r>
              <a:endParaRPr lang="ko-KR" altLang="ko-KR" sz="1800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6C853F6-C3DE-40B4-A23C-19FF8043307D}"/>
              </a:ext>
            </a:extLst>
          </p:cNvPr>
          <p:cNvGrpSpPr/>
          <p:nvPr/>
        </p:nvGrpSpPr>
        <p:grpSpPr>
          <a:xfrm>
            <a:off x="2231741" y="843558"/>
            <a:ext cx="2952328" cy="3888432"/>
            <a:chOff x="991296" y="980706"/>
            <a:chExt cx="2952328" cy="3888432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AC8D05BB-05E7-4075-A1C7-F08CBBF74DF8}"/>
                </a:ext>
              </a:extLst>
            </p:cNvPr>
            <p:cNvSpPr/>
            <p:nvPr/>
          </p:nvSpPr>
          <p:spPr>
            <a:xfrm>
              <a:off x="991296" y="980706"/>
              <a:ext cx="2952328" cy="3888432"/>
            </a:xfrm>
            <a:prstGeom prst="roundRect">
              <a:avLst/>
            </a:prstGeom>
            <a:noFill/>
            <a:ln w="38100"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BF4A20B-21CF-4C16-8A00-84348CBCB693}"/>
                </a:ext>
              </a:extLst>
            </p:cNvPr>
            <p:cNvSpPr/>
            <p:nvPr/>
          </p:nvSpPr>
          <p:spPr>
            <a:xfrm>
              <a:off x="1547664" y="1131590"/>
              <a:ext cx="1800200" cy="3700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</a:pPr>
              <a:r>
                <a:rPr lang="en-US" altLang="ko-KR" kern="100" dirty="0">
                  <a:solidFill>
                    <a:sysClr val="windowText" lastClr="000000"/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  <a:cs typeface="Times New Roman" panose="02020603050405020304" pitchFamily="18" charset="0"/>
                </a:rPr>
                <a:t>Node</a:t>
              </a:r>
              <a:endPara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9464144B-E476-47E3-B353-B943D5655117}"/>
              </a:ext>
            </a:extLst>
          </p:cNvPr>
          <p:cNvGrpSpPr/>
          <p:nvPr/>
        </p:nvGrpSpPr>
        <p:grpSpPr>
          <a:xfrm>
            <a:off x="5436096" y="843558"/>
            <a:ext cx="2952328" cy="3888432"/>
            <a:chOff x="4211960" y="980706"/>
            <a:chExt cx="2952328" cy="3888432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D5911338-99BF-4C5D-A964-4E1A14F8422C}"/>
                </a:ext>
              </a:extLst>
            </p:cNvPr>
            <p:cNvSpPr/>
            <p:nvPr/>
          </p:nvSpPr>
          <p:spPr>
            <a:xfrm>
              <a:off x="4211960" y="980706"/>
              <a:ext cx="2952328" cy="3888432"/>
            </a:xfrm>
            <a:prstGeom prst="roundRect">
              <a:avLst/>
            </a:prstGeom>
            <a:noFill/>
            <a:ln w="38100"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B8A4B27-59C0-416B-824B-04F6ACFBA013}"/>
                </a:ext>
              </a:extLst>
            </p:cNvPr>
            <p:cNvSpPr/>
            <p:nvPr/>
          </p:nvSpPr>
          <p:spPr>
            <a:xfrm>
              <a:off x="4788024" y="1131590"/>
              <a:ext cx="1800200" cy="3700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</a:pPr>
              <a:r>
                <a:rPr lang="en-US" altLang="ko-KR" kern="100" dirty="0">
                  <a:solidFill>
                    <a:sysClr val="windowText" lastClr="000000"/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  <a:cs typeface="Times New Roman" panose="02020603050405020304" pitchFamily="18" charset="0"/>
                </a:rPr>
                <a:t>Edge</a:t>
              </a:r>
              <a:endPara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FD74551A-3FEB-40ED-84F9-5D56D5C4DD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150142"/>
            <a:ext cx="1275264" cy="127526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371735F-1318-4C08-BC7B-85EA814D4F16}"/>
              </a:ext>
            </a:extLst>
          </p:cNvPr>
          <p:cNvSpPr/>
          <p:nvPr/>
        </p:nvSpPr>
        <p:spPr>
          <a:xfrm>
            <a:off x="2483768" y="2150142"/>
            <a:ext cx="262924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1600" kern="1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데이트 장소에 대한</a:t>
            </a:r>
            <a:r>
              <a:rPr lang="en-US" altLang="ko-KR" sz="1600" kern="1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 Node </a:t>
            </a:r>
            <a:endParaRPr lang="ko-KR" altLang="en-US" sz="16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ABD996-097B-471C-9AC2-87814845C292}"/>
              </a:ext>
            </a:extLst>
          </p:cNvPr>
          <p:cNvSpPr/>
          <p:nvPr/>
        </p:nvSpPr>
        <p:spPr>
          <a:xfrm>
            <a:off x="2247288" y="2587826"/>
            <a:ext cx="27374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사용자의 데이트 입력시간과 </a:t>
            </a:r>
            <a:endParaRPr lang="en-US" altLang="ko-KR" sz="1200" kern="100" dirty="0">
              <a:latin typeface="중앙세고딕" panose="020B0600000000000000" pitchFamily="50" charset="-127"/>
              <a:ea typeface="중앙세고딕" panose="020B0600000000000000" pitchFamily="50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각 가게의 영업시간을 고려하여</a:t>
            </a:r>
            <a:endParaRPr lang="en-US" altLang="ko-KR" sz="1200" kern="100" dirty="0">
              <a:latin typeface="중앙세고딕" panose="020B0600000000000000" pitchFamily="50" charset="-127"/>
              <a:ea typeface="중앙세고딕" panose="020B0600000000000000" pitchFamily="50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 없어지는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Node</a:t>
            </a:r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와 생겨나는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Node</a:t>
            </a:r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가 생긴다는 점에서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Dynamic</a:t>
            </a:r>
            <a:endParaRPr lang="ko-KR" altLang="en-US" sz="1200" dirty="0">
              <a:latin typeface="중앙세고딕" panose="020B0600000000000000" pitchFamily="50" charset="-127"/>
              <a:ea typeface="중앙세고딕" panose="020B06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CE8FD02-2AEF-450F-BF14-420F8FE8B4F5}"/>
              </a:ext>
            </a:extLst>
          </p:cNvPr>
          <p:cNvSpPr/>
          <p:nvPr/>
        </p:nvSpPr>
        <p:spPr>
          <a:xfrm>
            <a:off x="6358261" y="1606796"/>
            <a:ext cx="1031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kern="1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행정구역</a:t>
            </a:r>
            <a:endParaRPr lang="ko-KR" altLang="en-US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3C67A10-84F8-4512-8DAD-5D45EAB0854C}"/>
              </a:ext>
            </a:extLst>
          </p:cNvPr>
          <p:cNvSpPr/>
          <p:nvPr/>
        </p:nvSpPr>
        <p:spPr>
          <a:xfrm>
            <a:off x="5642482" y="2014352"/>
            <a:ext cx="25202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유동인구 정보에 따라 계속 업데이트되고 바뀌는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Edge</a:t>
            </a:r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의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Weight</a:t>
            </a:r>
            <a:endParaRPr lang="ko-KR" altLang="en-US" sz="1200" dirty="0">
              <a:latin typeface="중앙세고딕" panose="020B0600000000000000" pitchFamily="50" charset="-127"/>
              <a:ea typeface="중앙세고딕" panose="020B06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4C05DA-A9F3-4BC8-8C8F-7D7BF7840797}"/>
              </a:ext>
            </a:extLst>
          </p:cNvPr>
          <p:cNvSpPr/>
          <p:nvPr/>
        </p:nvSpPr>
        <p:spPr>
          <a:xfrm>
            <a:off x="6201968" y="2734782"/>
            <a:ext cx="1348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kern="1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데이트 장소</a:t>
            </a:r>
            <a:endParaRPr lang="ko-KR" altLang="en-US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0FE555F-63E1-41BE-90C9-5A1A974638CB}"/>
              </a:ext>
            </a:extLst>
          </p:cNvPr>
          <p:cNvSpPr/>
          <p:nvPr/>
        </p:nvSpPr>
        <p:spPr>
          <a:xfrm>
            <a:off x="5760409" y="3225554"/>
            <a:ext cx="22726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미세먼지 정보에 따라 </a:t>
            </a:r>
            <a:endParaRPr lang="en-US" altLang="ko-KR" sz="1200" kern="100" dirty="0">
              <a:latin typeface="중앙세고딕" panose="020B0600000000000000" pitchFamily="50" charset="-127"/>
              <a:ea typeface="중앙세고딕" panose="020B0600000000000000" pitchFamily="50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가중치가 바뀌</a:t>
            </a:r>
            <a:r>
              <a:rPr lang="ko-KR" altLang="en-US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는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Edge Weight</a:t>
            </a:r>
            <a:endParaRPr lang="ko-KR" altLang="en-US" sz="1200" dirty="0">
              <a:latin typeface="중앙세고딕" panose="020B0600000000000000" pitchFamily="50" charset="-127"/>
              <a:ea typeface="중앙세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717399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069325" cy="369332"/>
            <a:chOff x="3923928" y="1310956"/>
            <a:chExt cx="4259244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898583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Evaluation - Graph 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요소</a:t>
              </a:r>
              <a:endPara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A0BCEB5-FA55-42EE-A4CF-4C1EB45B5A85}"/>
              </a:ext>
            </a:extLst>
          </p:cNvPr>
          <p:cNvGrpSpPr/>
          <p:nvPr/>
        </p:nvGrpSpPr>
        <p:grpSpPr>
          <a:xfrm>
            <a:off x="755576" y="1635646"/>
            <a:ext cx="8176474" cy="2076283"/>
            <a:chOff x="860022" y="1620583"/>
            <a:chExt cx="8176474" cy="207628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26F38F0-0290-483A-B077-5A3A1361C192}"/>
                </a:ext>
              </a:extLst>
            </p:cNvPr>
            <p:cNvSpPr/>
            <p:nvPr/>
          </p:nvSpPr>
          <p:spPr>
            <a:xfrm>
              <a:off x="3003930" y="1620583"/>
              <a:ext cx="25827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루트 추천</a:t>
              </a:r>
              <a:r>
                <a:rPr lang="en-US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 :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 최종적 목표</a:t>
              </a:r>
              <a:endParaRPr lang="ko-KR" altLang="en-US" dirty="0">
                <a:latin typeface="중앙세고딕" panose="020B0600000000000000" pitchFamily="50" charset="-127"/>
                <a:ea typeface="중앙세고딕" panose="020B0600000000000000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A90CE28-9E80-4534-9750-04B609041131}"/>
                </a:ext>
              </a:extLst>
            </p:cNvPr>
            <p:cNvSpPr/>
            <p:nvPr/>
          </p:nvSpPr>
          <p:spPr>
            <a:xfrm>
              <a:off x="2987824" y="2156251"/>
              <a:ext cx="590465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선택된 장소로부터 연결 되어있는 모든 장소 중 가장 최단을 찾아내고 있기 때문에 </a:t>
              </a:r>
              <a:r>
                <a:rPr lang="en-US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Graph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로 반드시 표현</a:t>
              </a:r>
              <a:endParaRPr lang="ko-KR" altLang="en-US" dirty="0">
                <a:latin typeface="중앙세고딕" panose="020B0600000000000000" pitchFamily="50" charset="-127"/>
                <a:ea typeface="중앙세고딕" panose="020B0600000000000000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765D5C-DE99-45F3-9CB0-AF0869377137}"/>
                </a:ext>
              </a:extLst>
            </p:cNvPr>
            <p:cNvSpPr/>
            <p:nvPr/>
          </p:nvSpPr>
          <p:spPr>
            <a:xfrm>
              <a:off x="3003930" y="3050535"/>
              <a:ext cx="603256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최종 결과를 출력하는 방법 역시 </a:t>
              </a:r>
              <a:r>
                <a:rPr lang="en-US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Graph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로</a:t>
              </a:r>
              <a:r>
                <a:rPr lang="en-US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 </a:t>
              </a:r>
              <a:r>
                <a:rPr lang="ko-KR" altLang="en-US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표현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하기 때문에 </a:t>
              </a:r>
              <a:r>
                <a:rPr lang="en-US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Graph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적 요소도 잘 충족시키고 있</a:t>
              </a:r>
              <a:r>
                <a:rPr lang="ko-KR" altLang="en-US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음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 </a:t>
              </a:r>
              <a:endParaRPr lang="ko-KR" altLang="en-US" dirty="0">
                <a:latin typeface="중앙세고딕" panose="020B0600000000000000" pitchFamily="50" charset="-127"/>
                <a:ea typeface="중앙세고딕" panose="020B0600000000000000" pitchFamily="50" charset="-127"/>
              </a:endParaRPr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8C17BD8D-10C7-4F16-AAA0-54AA997C0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022" y="1659653"/>
              <a:ext cx="1824194" cy="18241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314800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CF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024" y="2015858"/>
            <a:ext cx="1729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Q &amp; A</a:t>
            </a:r>
            <a:endParaRPr lang="ko-KR" altLang="en-US" sz="3600" spc="6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691680" y="2571750"/>
            <a:ext cx="5760640" cy="1518"/>
          </a:xfrm>
          <a:prstGeom prst="line">
            <a:avLst/>
          </a:prstGeom>
          <a:ln w="28575">
            <a:solidFill>
              <a:srgbClr val="FF6969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4283968" y="1710150"/>
            <a:ext cx="401560" cy="305708"/>
            <a:chOff x="7175297" y="2202803"/>
            <a:chExt cx="401560" cy="305708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15964">
              <a:off x="7271149" y="2202803"/>
              <a:ext cx="305708" cy="305708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9919">
              <a:off x="7175297" y="2366372"/>
              <a:ext cx="121997" cy="121997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4023843" y="2702082"/>
            <a:ext cx="10963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THANK YOU!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5757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0" y="24366"/>
            <a:ext cx="3461419" cy="369332"/>
            <a:chOff x="3923928" y="1310956"/>
            <a:chExt cx="4803331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4442671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 – Fine Dust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3AF31B69-28BF-4F53-8418-FFC432507C55}"/>
              </a:ext>
            </a:extLst>
          </p:cNvPr>
          <p:cNvGrpSpPr/>
          <p:nvPr/>
        </p:nvGrpSpPr>
        <p:grpSpPr>
          <a:xfrm>
            <a:off x="214594" y="843558"/>
            <a:ext cx="3124468" cy="3888432"/>
            <a:chOff x="467544" y="627534"/>
            <a:chExt cx="3124468" cy="3888432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4433E33C-5079-4BDB-9C93-FEAFC8586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7584" y="1419622"/>
              <a:ext cx="2413385" cy="2747418"/>
            </a:xfrm>
            <a:prstGeom prst="rect">
              <a:avLst/>
            </a:prstGeom>
          </p:spPr>
        </p:pic>
        <p:pic>
          <p:nvPicPr>
            <p:cNvPr id="8" name="Picture 2" descr="Postmanì ëí ì´ë¯¸ì§ ê²ìê²°ê³¼">
              <a:extLst>
                <a:ext uri="{FF2B5EF4-FFF2-40B4-BE49-F238E27FC236}">
                  <a16:creationId xmlns:a16="http://schemas.microsoft.com/office/drawing/2014/main" id="{17C65F41-4494-491A-B029-79ECE7B8B8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1600" y="744047"/>
              <a:ext cx="1872208" cy="747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C1DB6B0-83B4-4A5A-AC89-B8FE8897F057}"/>
                </a:ext>
              </a:extLst>
            </p:cNvPr>
            <p:cNvSpPr/>
            <p:nvPr/>
          </p:nvSpPr>
          <p:spPr>
            <a:xfrm>
              <a:off x="467544" y="627534"/>
              <a:ext cx="3124468" cy="3888432"/>
            </a:xfrm>
            <a:prstGeom prst="rect">
              <a:avLst/>
            </a:prstGeom>
            <a:noFill/>
            <a:ln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4611CA8-E64C-4C98-B114-3C73E3AA2898}"/>
              </a:ext>
            </a:extLst>
          </p:cNvPr>
          <p:cNvGrpSpPr/>
          <p:nvPr/>
        </p:nvGrpSpPr>
        <p:grpSpPr>
          <a:xfrm>
            <a:off x="3568929" y="2103698"/>
            <a:ext cx="5154068" cy="1368152"/>
            <a:chOff x="3718605" y="744047"/>
            <a:chExt cx="5154068" cy="1368152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1CF6822B-7EF3-4FD2-ABF8-45FB0FADD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18605" y="744047"/>
              <a:ext cx="5154068" cy="1368152"/>
            </a:xfrm>
            <a:prstGeom prst="rect">
              <a:avLst/>
            </a:prstGeom>
            <a:ln w="28575">
              <a:solidFill>
                <a:srgbClr val="FF6969"/>
              </a:solidFill>
            </a:ln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1B7CE93-321D-49CD-88C9-D3C09F83F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164288" y="1690303"/>
              <a:ext cx="1600200" cy="419100"/>
            </a:xfrm>
            <a:prstGeom prst="rect">
              <a:avLst/>
            </a:prstGeom>
          </p:spPr>
        </p:pic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F0AD9E4-D247-481B-825C-E854EC82E13A}"/>
              </a:ext>
            </a:extLst>
          </p:cNvPr>
          <p:cNvSpPr/>
          <p:nvPr/>
        </p:nvSpPr>
        <p:spPr>
          <a:xfrm>
            <a:off x="3514560" y="1576850"/>
            <a:ext cx="1872208" cy="4703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MSRSTENAME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6D6CBF83-E1C2-4824-A28F-85B59C993AA1}"/>
              </a:ext>
            </a:extLst>
          </p:cNvPr>
          <p:cNvSpPr/>
          <p:nvPr/>
        </p:nvSpPr>
        <p:spPr>
          <a:xfrm>
            <a:off x="5436096" y="1576849"/>
            <a:ext cx="1872208" cy="4703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중앙중고딕" panose="020B0600000101010101" charset="-127"/>
                <a:ea typeface="중앙중고딕" panose="020B0600000101010101" charset="-127"/>
              </a:rPr>
              <a:t>GRADE</a:t>
            </a:r>
            <a:endParaRPr lang="ko-KR" altLang="en-US" sz="1400" dirty="0">
              <a:solidFill>
                <a:schemeClr val="tx1"/>
              </a:solidFill>
              <a:latin typeface="중앙중고딕" panose="020B0600000101010101" charset="-127"/>
              <a:ea typeface="중앙중고딕" panose="020B0600000101010101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8585C69-505A-44CE-AB39-FF70D373E09D}"/>
              </a:ext>
            </a:extLst>
          </p:cNvPr>
          <p:cNvSpPr/>
          <p:nvPr/>
        </p:nvSpPr>
        <p:spPr>
          <a:xfrm>
            <a:off x="3930329" y="1548385"/>
            <a:ext cx="104067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50" dirty="0"/>
              <a:t>행정구역 이름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8B8CFC7-6FA8-4629-99BA-D7760E11F219}"/>
              </a:ext>
            </a:extLst>
          </p:cNvPr>
          <p:cNvSpPr/>
          <p:nvPr/>
        </p:nvSpPr>
        <p:spPr>
          <a:xfrm>
            <a:off x="5784539" y="1551005"/>
            <a:ext cx="117532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50" dirty="0"/>
              <a:t>초미세먼지 단계</a:t>
            </a:r>
          </a:p>
        </p:txBody>
      </p:sp>
    </p:spTree>
    <p:extLst>
      <p:ext uri="{BB962C8B-B14F-4D97-AF65-F5344CB8AC3E}">
        <p14:creationId xmlns:p14="http://schemas.microsoft.com/office/powerpoint/2010/main" val="1595843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1427</TotalTime>
  <Words>3518</Words>
  <Application>Microsoft Office PowerPoint</Application>
  <PresentationFormat>화면 슬라이드 쇼(16:9)</PresentationFormat>
  <Paragraphs>1750</Paragraphs>
  <Slides>88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88</vt:i4>
      </vt:variant>
    </vt:vector>
  </HeadingPairs>
  <TitlesOfParts>
    <vt:vector size="103" baseType="lpstr">
      <vt:lpstr>Cambria Math</vt:lpstr>
      <vt:lpstr>중앙세고딕</vt:lpstr>
      <vt:lpstr>Times New Roman</vt:lpstr>
      <vt:lpstr>나눔바른고딕 Light</vt:lpstr>
      <vt:lpstr>나눔스퀘어라운드 Light</vt:lpstr>
      <vt:lpstr>굴림</vt:lpstr>
      <vt:lpstr>Arial</vt:lpstr>
      <vt:lpstr>중앙중고딕</vt:lpstr>
      <vt:lpstr>돋움</vt:lpstr>
      <vt:lpstr>굴림체</vt:lpstr>
      <vt:lpstr>맑은 고딕</vt:lpstr>
      <vt:lpstr>나눔스퀘어 ExtraBold</vt:lpstr>
      <vt:lpstr>나눔스퀘어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국도리</dc:creator>
  <cp:lastModifiedBy>권도경</cp:lastModifiedBy>
  <cp:revision>185</cp:revision>
  <dcterms:created xsi:type="dcterms:W3CDTF">2017-03-31T13:09:47Z</dcterms:created>
  <dcterms:modified xsi:type="dcterms:W3CDTF">2018-10-14T10:15:48Z</dcterms:modified>
</cp:coreProperties>
</file>

<file path=docProps/thumbnail.jpeg>
</file>